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 strictFirstAndLastChars="0">
  <p:sldMasterIdLst>
    <p:sldMasterId id="2147483648" r:id="rId1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0287000" cy="6858000" type="35mm"/>
  <p:notesSz cx="6797675" cy="9928225"/>
  <p:defaultTextStyle>
    <a:defPPr>
      <a:defRPr lang="fr-FR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ＭＳ Ｐゴシック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ＭＳ Ｐゴシック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ＭＳ Ｐゴシック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ＭＳ Ｐゴシック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1524" y="114"/>
      </p:cViewPr>
      <p:guideLst>
        <p:guide pos="1488" orient="horz"/>
        <p:guide pos="40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Grp="1"/>
          </p:cNvSpPr>
          <p:nvPr>
            <p:ph type="body" sz="quarter" idx="3"/>
          </p:nvPr>
        </p:nvSpPr>
        <p:spPr bwMode="auto">
          <a:xfrm>
            <a:off x="908050" y="4716463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075" rIns="91760" bIns="45075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0">
              <a:defRPr/>
            </a:pPr>
            <a:r>
              <a:rPr lang="fr-FR"/>
              <a:t>	Second level</a:t>
            </a:r>
            <a:endParaRPr/>
          </a:p>
          <a:p>
            <a:pPr lvl="0">
              <a:defRPr/>
            </a:pPr>
            <a:r>
              <a:rPr lang="fr-FR"/>
              <a:t>		Third level</a:t>
            </a:r>
            <a:endParaRPr/>
          </a:p>
        </p:txBody>
      </p:sp>
      <p:sp>
        <p:nvSpPr>
          <p:cNvPr id="14339" name="Rectangle 3"/>
          <p:cNvSpPr>
            <a:spLocks noChangeArrowheads="1" noChangeAspect="1" noGrp="1" noRot="1" noTextEdit="1"/>
          </p:cNvSpPr>
          <p:nvPr>
            <p:ph type="sldImg" idx="2"/>
          </p:nvPr>
        </p:nvSpPr>
        <p:spPr bwMode="auto">
          <a:xfrm>
            <a:off x="606425" y="744538"/>
            <a:ext cx="5586413" cy="372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 noGrp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9" tIns="0" rIns="19319" bIns="0" numCol="1" anchor="t" anchorCtr="0" compatLnSpc="1">
            <a:prstTxWarp prst="textNoShape"/>
          </a:bodyPr>
          <a:lstStyle>
            <a:lvl1pPr algn="r" defTabSz="928688">
              <a:defRPr sz="1000" i="1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ChangeArrowheads="1" noGrp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9" tIns="0" rIns="19319" bIns="0" numCol="1" anchor="b" anchorCtr="0" compatLnSpc="1">
            <a:prstTxWarp prst="textNoShape"/>
          </a:bodyPr>
          <a:lstStyle>
            <a:lvl1pPr algn="r" defTabSz="928688">
              <a:defRPr sz="1000" i="1">
                <a:latin typeface="Arial Unicode MS"/>
              </a:defRPr>
            </a:lvl1pPr>
          </a:lstStyle>
          <a:p>
            <a:pPr>
              <a:defRPr/>
            </a:pPr>
            <a:fld id="{6105EF98-244E-8246-B43B-4FF8AF0DF6F3}" type="slidenum">
              <a:rPr lang="fr-FR"/>
              <a:t>‹N°›</a:t>
            </a:fld>
            <a:endParaRPr lang="fr-FR"/>
          </a:p>
        </p:txBody>
      </p:sp>
      <p:sp>
        <p:nvSpPr>
          <p:cNvPr id="2054" name="Rectangle 6"/>
          <p:cNvSpPr>
            <a:spLocks noChangeArrowheads="1" noGrp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9" tIns="0" rIns="19319" bIns="0" numCol="1" anchor="b" anchorCtr="0" compatLnSpc="1">
            <a:prstTxWarp prst="textNoShape"/>
          </a:bodyPr>
          <a:lstStyle>
            <a:lvl1pPr defTabSz="928688">
              <a:defRPr sz="1000" i="1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ChangeArrowheads="1"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9" tIns="0" rIns="19319" bIns="0" numCol="1" anchor="t" anchorCtr="0" compatLnSpc="1">
            <a:prstTxWarp prst="textNoShape"/>
          </a:bodyPr>
          <a:lstStyle>
            <a:lvl1pPr defTabSz="928688">
              <a:defRPr sz="1000" i="1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tabLst>
        <a:tab pos="233363" algn="l"/>
        <a:tab pos="455613" algn="l"/>
        <a:tab pos="687388" algn="l"/>
        <a:tab pos="909638" algn="l"/>
        <a:tab pos="1143000" algn="l"/>
        <a:tab pos="1376363" algn="l"/>
      </a:tabLst>
      <a:defRPr sz="1200">
        <a:solidFill>
          <a:schemeClr val="tx1"/>
        </a:solidFill>
        <a:latin typeface="Arial Unicode MS"/>
        <a:ea typeface="ＭＳ Ｐゴシック"/>
        <a:cs typeface="ＭＳ Ｐゴシック"/>
      </a:defRPr>
    </a:lvl1pPr>
    <a:lvl2pPr marL="742950" indent="-285750" algn="l">
      <a:spcBef>
        <a:spcPts val="0"/>
      </a:spcBef>
      <a:spcAft>
        <a:spcPts val="0"/>
      </a:spcAft>
      <a:tabLst>
        <a:tab pos="233363" algn="l"/>
        <a:tab pos="455613" algn="l"/>
        <a:tab pos="687388" algn="l"/>
        <a:tab pos="909638" algn="l"/>
        <a:tab pos="1143000" algn="l"/>
        <a:tab pos="1376363" algn="l"/>
      </a:tabLst>
      <a:defRPr sz="1200">
        <a:solidFill>
          <a:schemeClr val="tx1"/>
        </a:solidFill>
        <a:latin typeface="Arial Unicode MS"/>
        <a:ea typeface="ＭＳ Ｐゴシック"/>
        <a:cs typeface="+mn-cs"/>
      </a:defRPr>
    </a:lvl2pPr>
    <a:lvl3pPr marL="1143000" indent="-228600" algn="l">
      <a:spcBef>
        <a:spcPts val="0"/>
      </a:spcBef>
      <a:spcAft>
        <a:spcPts val="0"/>
      </a:spcAft>
      <a:tabLst>
        <a:tab pos="233363" algn="l"/>
        <a:tab pos="455613" algn="l"/>
        <a:tab pos="687388" algn="l"/>
        <a:tab pos="909638" algn="l"/>
        <a:tab pos="1143000" algn="l"/>
        <a:tab pos="1376363" algn="l"/>
      </a:tabLst>
      <a:defRPr sz="1200">
        <a:solidFill>
          <a:schemeClr val="tx1"/>
        </a:solidFill>
        <a:latin typeface="Arial Unicode MS"/>
        <a:ea typeface="ＭＳ Ｐゴシック"/>
        <a:cs typeface="+mn-cs"/>
      </a:defRPr>
    </a:lvl3pPr>
    <a:lvl4pPr marL="1600200" indent="-228600" algn="l">
      <a:spcBef>
        <a:spcPts val="0"/>
      </a:spcBef>
      <a:spcAft>
        <a:spcPts val="0"/>
      </a:spcAft>
      <a:tabLst>
        <a:tab pos="233363" algn="l"/>
        <a:tab pos="455613" algn="l"/>
        <a:tab pos="687388" algn="l"/>
        <a:tab pos="909638" algn="l"/>
        <a:tab pos="1143000" algn="l"/>
        <a:tab pos="1376363" algn="l"/>
      </a:tabLst>
      <a:defRPr sz="1200">
        <a:solidFill>
          <a:schemeClr val="tx1"/>
        </a:solidFill>
        <a:latin typeface="Arial Unicode MS"/>
        <a:ea typeface="ＭＳ Ｐゴシック"/>
        <a:cs typeface="+mn-cs"/>
      </a:defRPr>
    </a:lvl4pPr>
    <a:lvl5pPr marL="2057400" indent="-228600" algn="l">
      <a:spcBef>
        <a:spcPts val="0"/>
      </a:spcBef>
      <a:spcAft>
        <a:spcPts val="0"/>
      </a:spcAft>
      <a:tabLst>
        <a:tab pos="233363" algn="l"/>
        <a:tab pos="455613" algn="l"/>
        <a:tab pos="687388" algn="l"/>
        <a:tab pos="909638" algn="l"/>
        <a:tab pos="1143000" algn="l"/>
        <a:tab pos="1376363" algn="l"/>
      </a:tabLst>
      <a:defRPr sz="1200">
        <a:solidFill>
          <a:schemeClr val="tx1"/>
        </a:solidFill>
        <a:latin typeface="Arial Unicode MS"/>
        <a:ea typeface="ＭＳ Ｐゴシック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  <a:ln/>
        </p:spPr>
        <p:txBody>
          <a:bodyPr/>
          <a:lstStyle>
            <a:lvl1pPr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1pPr>
            <a:lvl2pPr marL="742950" indent="-28575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2pPr>
            <a:lvl3pPr marL="11430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3pPr>
            <a:lvl4pPr marL="16002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4pPr>
            <a:lvl5pPr marL="20574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5pPr>
            <a:lvl6pPr marL="25146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6pPr>
            <a:lvl7pPr marL="29718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7pPr>
            <a:lvl8pPr marL="34290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8pPr>
            <a:lvl9pPr marL="38862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9pPr>
          </a:lstStyle>
          <a:p>
            <a:pPr>
              <a:spcBef>
                <a:spcPts val="0"/>
              </a:spcBef>
              <a:defRPr/>
            </a:pPr>
            <a:fld id="{2F7C1C90-0B41-0141-AEFA-0483909206F8}" type="slidenum">
              <a:rPr lang="fr-FR" sz="1000"/>
              <a:t>1</a:t>
            </a:fld>
            <a:endParaRPr lang="fr-FR" sz="1000"/>
          </a:p>
        </p:txBody>
      </p:sp>
      <p:sp>
        <p:nvSpPr>
          <p:cNvPr id="17410" name="Rectangle 2"/>
          <p:cNvSpPr>
            <a:spLocks noChangeArrowheads="1" noChangeAspect="1" noGrp="1" noRot="1" noTextEdit="1"/>
          </p:cNvSpPr>
          <p:nvPr>
            <p:ph type="sldImg"/>
          </p:nvPr>
        </p:nvSpPr>
        <p:spPr bwMode="auto">
          <a:ln/>
        </p:spPr>
      </p:sp>
      <p:sp>
        <p:nvSpPr>
          <p:cNvPr id="17411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r>
              <a:rPr lang="fr-FR" sz="800">
                <a:latin typeface="Arial Unicode MS"/>
                <a:ea typeface="ＭＳ Ｐゴシック"/>
              </a:rPr>
              <a:t>. </a:t>
            </a:r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D1FEEFC-F8C3-B135-62CF-B2B8A1FA3905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9F2D8C-9C38-4F19-F02A-219BADEDCFB7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0EE004-75B7-A33F-5CEC-94F8D00AD2E3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64AC0B-E080-C54C-0C8B-1712A1853BE5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472D75-8B51-7B73-0ABA-334BDA4B62E9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D3E926-EACE-6A97-3CD1-2CE1FD7787F2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815230-762B-B7A1-3549-8E0483C591D3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D7A0C7F-F75A-CCA0-4063-0AA8C468F481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8D4D41-7C28-D8D8-3094-D586E2C1C7CC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7CA229-1263-B15E-CD7F-C2A1A7829E01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750761-16E4-41BF-688B-4A0087A9836F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105EF98-244E-8246-B43B-4FF8AF0DF6F3}" type="slidenum">
              <a:rPr lang="fr-FR"/>
              <a:t>20</a:t>
            </a:fld>
            <a:endParaRPr lang="fr-FR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618A0C-0D9F-CF3F-6A99-23090B74C742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B05DCD-43F3-9D47-CE4A-DFE081036250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B4C890-2541-5724-D740-0037C94BDC60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45" name="Espace réservé de l’image des diapositives 1"/>
          <p:cNvSpPr>
            <a:spLocks noChangeAspect="1" noGrp="1" noRot="1" noTextEdit="1"/>
          </p:cNvSpPr>
          <p:nvPr>
            <p:ph type="sldImg"/>
          </p:nvPr>
        </p:nvSpPr>
        <p:spPr bwMode="auto">
          <a:ln/>
        </p:spPr>
      </p:sp>
      <p:sp>
        <p:nvSpPr>
          <p:cNvPr id="82946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endParaRPr lang="fr-FR">
              <a:latin typeface="Arial Unicode MS"/>
              <a:ea typeface="ＭＳ Ｐゴシック"/>
            </a:endParaRPr>
          </a:p>
        </p:txBody>
      </p:sp>
      <p:sp>
        <p:nvSpPr>
          <p:cNvPr id="829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  <a:ln/>
        </p:spPr>
        <p:txBody>
          <a:bodyPr/>
          <a:lstStyle>
            <a:lvl1pPr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1pPr>
            <a:lvl2pPr marL="742950" indent="-28575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2pPr>
            <a:lvl3pPr marL="11430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3pPr>
            <a:lvl4pPr marL="16002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4pPr>
            <a:lvl5pPr marL="20574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5pPr>
            <a:lvl6pPr marL="25146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6pPr>
            <a:lvl7pPr marL="29718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7pPr>
            <a:lvl8pPr marL="34290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8pPr>
            <a:lvl9pPr marL="38862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9pPr>
          </a:lstStyle>
          <a:p>
            <a:pPr>
              <a:spcBef>
                <a:spcPts val="0"/>
              </a:spcBef>
              <a:defRPr/>
            </a:pPr>
            <a:fld id="{2CD16574-B331-2F49-9901-75D75097DC41}" type="slidenum">
              <a:rPr lang="fr-FR" sz="1000"/>
              <a:t>24</a:t>
            </a:fld>
            <a:endParaRPr lang="fr-FR" sz="1000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45" name="Espace réservé de l’image des diapositives 1"/>
          <p:cNvSpPr>
            <a:spLocks noChangeAspect="1" noGrp="1" noRot="1" noTextEdit="1"/>
          </p:cNvSpPr>
          <p:nvPr>
            <p:ph type="sldImg"/>
          </p:nvPr>
        </p:nvSpPr>
        <p:spPr bwMode="auto">
          <a:ln/>
        </p:spPr>
      </p:sp>
      <p:sp>
        <p:nvSpPr>
          <p:cNvPr id="82946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endParaRPr lang="fr-FR">
              <a:latin typeface="Arial Unicode MS"/>
              <a:ea typeface="ＭＳ Ｐゴシック"/>
            </a:endParaRPr>
          </a:p>
        </p:txBody>
      </p:sp>
      <p:sp>
        <p:nvSpPr>
          <p:cNvPr id="829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  <a:ln/>
        </p:spPr>
        <p:txBody>
          <a:bodyPr/>
          <a:lstStyle>
            <a:lvl1pPr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1pPr>
            <a:lvl2pPr marL="742950" indent="-28575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2pPr>
            <a:lvl3pPr marL="11430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3pPr>
            <a:lvl4pPr marL="16002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4pPr>
            <a:lvl5pPr marL="20574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5pPr>
            <a:lvl6pPr marL="25146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6pPr>
            <a:lvl7pPr marL="29718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7pPr>
            <a:lvl8pPr marL="34290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8pPr>
            <a:lvl9pPr marL="38862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9pPr>
          </a:lstStyle>
          <a:p>
            <a:pPr>
              <a:spcBef>
                <a:spcPts val="0"/>
              </a:spcBef>
              <a:defRPr/>
            </a:pPr>
            <a:fld id="{2CD16574-B331-2F49-9901-75D75097DC41}" type="slidenum">
              <a:rPr lang="fr-FR" sz="1000"/>
              <a:t>25</a:t>
            </a:fld>
            <a:endParaRPr lang="fr-FR" sz="1000"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738894-6776-B7FF-29B1-0D65C89B2B29}" type="slidenum">
              <a:rPr/>
              <a:t/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993" name="Espace réservé de l’image des diapositives 1"/>
          <p:cNvSpPr>
            <a:spLocks noChangeAspect="1" noGrp="1" noRot="1" noTextEdit="1"/>
          </p:cNvSpPr>
          <p:nvPr>
            <p:ph type="sldImg"/>
          </p:nvPr>
        </p:nvSpPr>
        <p:spPr bwMode="auto">
          <a:ln/>
        </p:spPr>
      </p:sp>
      <p:sp>
        <p:nvSpPr>
          <p:cNvPr id="84994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endParaRPr lang="fr-FR">
              <a:latin typeface="Arial Unicode MS"/>
              <a:ea typeface="ＭＳ Ｐゴシック"/>
            </a:endParaRPr>
          </a:p>
        </p:txBody>
      </p:sp>
      <p:sp>
        <p:nvSpPr>
          <p:cNvPr id="849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  <a:ln/>
        </p:spPr>
        <p:txBody>
          <a:bodyPr/>
          <a:lstStyle>
            <a:lvl1pPr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1pPr>
            <a:lvl2pPr marL="742950" indent="-28575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2pPr>
            <a:lvl3pPr marL="11430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3pPr>
            <a:lvl4pPr marL="16002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4pPr>
            <a:lvl5pPr marL="20574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5pPr>
            <a:lvl6pPr marL="25146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6pPr>
            <a:lvl7pPr marL="29718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7pPr>
            <a:lvl8pPr marL="34290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8pPr>
            <a:lvl9pPr marL="38862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9pPr>
          </a:lstStyle>
          <a:p>
            <a:pPr>
              <a:spcBef>
                <a:spcPts val="0"/>
              </a:spcBef>
              <a:defRPr/>
            </a:pPr>
            <a:fld id="{746B1024-F760-9B40-8EC2-2B9D8450416E}" type="slidenum">
              <a:rPr lang="fr-FR" sz="1000"/>
              <a:t>27</a:t>
            </a:fld>
            <a:endParaRPr lang="fr-FR" sz="1000"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827A9C-DE50-525F-BD1F-56DAECFBE2C3}" type="slidenum">
              <a:rPr/>
              <a:t/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137" name="Espace réservé de l’image des diapositives 1"/>
          <p:cNvSpPr>
            <a:spLocks noChangeAspect="1" noGrp="1" noRot="1" noTextEdit="1"/>
          </p:cNvSpPr>
          <p:nvPr>
            <p:ph type="sldImg"/>
          </p:nvPr>
        </p:nvSpPr>
        <p:spPr bwMode="auto">
          <a:ln/>
        </p:spPr>
      </p:sp>
      <p:sp>
        <p:nvSpPr>
          <p:cNvPr id="91138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endParaRPr lang="fr-FR">
              <a:latin typeface="Arial Unicode MS"/>
              <a:ea typeface="ＭＳ Ｐゴシック"/>
            </a:endParaRPr>
          </a:p>
        </p:txBody>
      </p:sp>
      <p:sp>
        <p:nvSpPr>
          <p:cNvPr id="911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  <a:ln/>
        </p:spPr>
        <p:txBody>
          <a:bodyPr/>
          <a:lstStyle>
            <a:lvl1pPr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1pPr>
            <a:lvl2pPr marL="742950" indent="-28575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2pPr>
            <a:lvl3pPr marL="11430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3pPr>
            <a:lvl4pPr marL="16002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4pPr>
            <a:lvl5pPr marL="2057400" indent="-228600" defTabSz="928688">
              <a:spcBef>
                <a:spcPts val="0"/>
              </a:spcBef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5pPr>
            <a:lvl6pPr marL="25146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6pPr>
            <a:lvl7pPr marL="29718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7pPr>
            <a:lvl8pPr marL="34290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8pPr>
            <a:lvl9pPr marL="3886200" indent="-228600" defTabSz="928688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Unicode MS"/>
                <a:ea typeface="ＭＳ Ｐゴシック"/>
              </a:defRPr>
            </a:lvl9pPr>
          </a:lstStyle>
          <a:p>
            <a:pPr>
              <a:spcBef>
                <a:spcPts val="0"/>
              </a:spcBef>
              <a:defRPr/>
            </a:pPr>
            <a:fld id="{F62C2823-D929-844B-A8D1-6C6815EB3AC6}" type="slidenum">
              <a:rPr lang="fr-FR" sz="1000"/>
              <a:t>29</a:t>
            </a:fld>
            <a:endParaRPr lang="fr-FR" sz="1000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105EF98-244E-8246-B43B-4FF8AF0DF6F3}" type="slidenum">
              <a:rPr lang="fr-FR"/>
              <a:t>3</a:t>
            </a:fld>
            <a:endParaRPr lang="fr-FR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D136BD6-EFBF-0BEC-276B-201471DF844A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105EF98-244E-8246-B43B-4FF8AF0DF6F3}" type="slidenum">
              <a:rPr lang="fr-FR"/>
              <a:t>5</a:t>
            </a:fld>
            <a:endParaRPr lang="fr-FR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A77DA0-25C0-FEA5-7979-ADA03B6E66D9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7BD1EE-A9F1-4403-94B9-B0779DB95CC6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105EF98-244E-8246-B43B-4FF8AF0DF6F3}" type="slidenum">
              <a:rPr lang="fr-FR"/>
              <a:t>8</a:t>
            </a:fld>
            <a:endParaRPr lang="fr-FR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105EF98-244E-8246-B43B-4FF8AF0DF6F3}" type="slidenum">
              <a:rPr lang="fr-FR"/>
              <a:t>9</a:t>
            </a:fld>
            <a:endParaRPr lang="fr-FR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 noGrp="1"/>
          </p:cNvSpPr>
          <p:nvPr>
            <p:ph type="ctrTitle" sz="quarter"/>
          </p:nvPr>
        </p:nvSpPr>
        <p:spPr bwMode="auto">
          <a:xfrm>
            <a:off x="914400" y="2209800"/>
            <a:ext cx="8461375" cy="2133600"/>
          </a:xfrm>
        </p:spPr>
        <p:txBody>
          <a:bodyPr lIns="92075" tIns="0" rIns="92075" bIns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023F3180-3256-7D4B-91EA-A8EF5B076768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7715250" y="0"/>
            <a:ext cx="2571750" cy="6019800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0" y="0"/>
            <a:ext cx="7562850" cy="6019800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A1D428A1-0C79-2E49-A7FE-9487EE3ACDF1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xAndObj" userDrawn="1">
  <p:cSld name="Titre. Text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287000" cy="1619250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 bwMode="auto">
          <a:xfrm>
            <a:off x="533400" y="1905000"/>
            <a:ext cx="4570413" cy="411480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256213" y="1905000"/>
            <a:ext cx="4570412" cy="411480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A4F1FDB0-B461-4943-B77E-0F47FFDEB231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Only" userDrawn="1">
  <p:cSld name="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 bwMode="auto">
          <a:xfrm>
            <a:off x="0" y="0"/>
            <a:ext cx="10287000" cy="601980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698401D6-3108-7A47-A995-D163CE978D75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6CC96D0C-0A43-5C4E-98DA-4A893A4D00C3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3640F6A5-B1FD-EF44-B753-75D6F7F65F50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533400" y="1905000"/>
            <a:ext cx="4570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256213" y="1905000"/>
            <a:ext cx="4570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7F5FE259-64CF-C34D-84FD-1EB2694777E1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3EBC4154-2A17-2040-9AAD-BC421DBE946B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8717ABA1-E476-964E-B8F5-7E1D6A0F8B72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08100CE9-7EEA-4849-B468-504158DCC484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55FA2C44-3603-9044-BC88-A46A46ACD974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Orange</a:t>
            </a:r>
            <a:r>
              <a:rPr lang="fr-FR">
                <a:solidFill>
                  <a:schemeClr val="tx1"/>
                </a:solidFill>
              </a:rPr>
              <a:t>France – DRCF-DPRO-  2008 - </a:t>
            </a:r>
            <a:fld id="{4F4486F6-F8E8-E545-A2DF-F087E46E3962}" type="slidenum">
              <a:rPr lang="fr-FR">
                <a:solidFill>
                  <a:schemeClr val="tx1"/>
                </a:solidFill>
              </a:r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6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533400" y="1905000"/>
            <a:ext cx="9293225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title"/>
          </p:nvPr>
        </p:nvSpPr>
        <p:spPr bwMode="auto">
          <a:xfrm>
            <a:off x="0" y="0"/>
            <a:ext cx="10287000" cy="1619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8" tIns="44450" rIns="90488" bIns="4445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947204" name="Rectangle 4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3352800" y="6469063"/>
            <a:ext cx="5851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/>
          </a:bodyPr>
          <a:lstStyle>
            <a:lvl1pPr algn="r">
              <a:defRPr sz="1000">
                <a:solidFill>
                  <a:srgbClr val="FF5900"/>
                </a:solidFill>
                <a:latin typeface="OCRB A"/>
              </a:defRPr>
            </a:lvl1pPr>
          </a:lstStyle>
          <a:p>
            <a:pPr>
              <a:defRPr/>
            </a:pPr>
            <a:r>
              <a:rPr lang="fr-FR"/>
              <a:t>OrangeFrance – DRCF-DPRO-  2008 - </a:t>
            </a:r>
            <a:fld id="{5D9E73E8-4034-0241-9FCC-B51537F209B6}" type="slidenum">
              <a:rPr lang="fr-FR"/>
              <a:t>‹N°›</a:t>
            </a:fld>
            <a:endParaRPr lang="fr-FR"/>
          </a:p>
        </p:txBody>
      </p:sp>
      <p:pic>
        <p:nvPicPr>
          <p:cNvPr id="1029" name="Picture 5" descr="logo_rgb"/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9537700" y="6092825"/>
            <a:ext cx="622300" cy="5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&amp;_bicolor"/>
          <p:cNvPicPr>
            <a:picLocks noChangeAspect="1" noChangeArrowheads="1"/>
          </p:cNvPicPr>
          <p:nvPr/>
        </p:nvPicPr>
        <p:blipFill>
          <a:blip r:embed="rId16"/>
          <a:stretch/>
        </p:blipFill>
        <p:spPr bwMode="auto">
          <a:xfrm>
            <a:off x="174625" y="6092825"/>
            <a:ext cx="533400" cy="57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logo_rgb"/>
          <p:cNvPicPr>
            <a:picLocks noChangeAspect="1" noChangeArrowheads="1"/>
          </p:cNvPicPr>
          <p:nvPr userDrawn="1"/>
        </p:nvPicPr>
        <p:blipFill>
          <a:blip r:embed="rId15"/>
          <a:stretch/>
        </p:blipFill>
        <p:spPr bwMode="auto">
          <a:xfrm>
            <a:off x="9537700" y="6092825"/>
            <a:ext cx="622300" cy="5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&amp;_bicolor"/>
          <p:cNvPicPr>
            <a:picLocks noChangeAspect="1" noChangeArrowheads="1"/>
          </p:cNvPicPr>
          <p:nvPr userDrawn="1"/>
        </p:nvPicPr>
        <p:blipFill>
          <a:blip r:embed="rId16"/>
          <a:stretch/>
        </p:blipFill>
        <p:spPr bwMode="auto">
          <a:xfrm>
            <a:off x="174625" y="6092825"/>
            <a:ext cx="533400" cy="5730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1" hdr="0" sldNum="0"/>
  <p:txStyles>
    <p:titleStyle>
      <a:lvl1pPr marL="900113" indent="-9001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+mj-lt"/>
          <a:ea typeface="ＭＳ Ｐゴシック"/>
          <a:cs typeface="ＭＳ Ｐゴシック"/>
        </a:defRPr>
      </a:lvl1pPr>
      <a:lvl2pPr marL="900113" indent="-9001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  <a:ea typeface="ＭＳ Ｐゴシック"/>
          <a:cs typeface="ＭＳ Ｐゴシック"/>
        </a:defRPr>
      </a:lvl2pPr>
      <a:lvl3pPr marL="900113" indent="-9001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  <a:ea typeface="ＭＳ Ｐゴシック"/>
          <a:cs typeface="ＭＳ Ｐゴシック"/>
        </a:defRPr>
      </a:lvl3pPr>
      <a:lvl4pPr marL="900113" indent="-9001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  <a:ea typeface="ＭＳ Ｐゴシック"/>
          <a:cs typeface="ＭＳ Ｐゴシック"/>
        </a:defRPr>
      </a:lvl4pPr>
      <a:lvl5pPr marL="900113" indent="-9001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  <a:ea typeface="ＭＳ Ｐゴシック"/>
          <a:cs typeface="ＭＳ Ｐゴシック"/>
        </a:defRPr>
      </a:lvl5pPr>
      <a:lvl6pPr marL="13573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</a:defRPr>
      </a:lvl6pPr>
      <a:lvl7pPr marL="18145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</a:defRPr>
      </a:lvl7pPr>
      <a:lvl8pPr marL="22717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</a:defRPr>
      </a:lvl8pPr>
      <a:lvl9pPr marL="2728913" algn="l" defTabSz="958850">
        <a:spcBef>
          <a:spcPts val="0"/>
        </a:spcBef>
        <a:spcAft>
          <a:spcPts val="0"/>
        </a:spcAft>
        <a:defRPr sz="3800">
          <a:solidFill>
            <a:srgbClr val="FF6600"/>
          </a:solidFill>
          <a:latin typeface="Helvetica 45 Light"/>
        </a:defRPr>
      </a:lvl9pPr>
    </p:titleStyle>
    <p:bodyStyle>
      <a:lvl1pPr marL="381000" indent="-381000" algn="l">
        <a:spcBef>
          <a:spcPts val="0"/>
        </a:spcBef>
        <a:spcAft>
          <a:spcPts val="0"/>
        </a:spcAft>
        <a:buClr>
          <a:srgbClr val="F5800B"/>
        </a:buClr>
        <a:buSzPct val="85000"/>
        <a:buFont typeface="Wingdings"/>
        <a:buChar char="n"/>
        <a:defRPr sz="2400">
          <a:solidFill>
            <a:srgbClr val="FF6600"/>
          </a:solidFill>
          <a:latin typeface="+mn-lt"/>
          <a:ea typeface="ＭＳ Ｐゴシック"/>
          <a:cs typeface="ＭＳ Ｐゴシック"/>
        </a:defRPr>
      </a:lvl1pPr>
      <a:lvl2pPr marL="571500" indent="6350" algn="l">
        <a:spcBef>
          <a:spcPts val="0"/>
        </a:spcBef>
        <a:spcAft>
          <a:spcPts val="0"/>
        </a:spcAft>
        <a:defRPr>
          <a:solidFill>
            <a:schemeClr val="tx1"/>
          </a:solidFill>
          <a:latin typeface="+mn-lt"/>
          <a:ea typeface="ＭＳ Ｐゴシック"/>
        </a:defRPr>
      </a:lvl2pPr>
      <a:lvl3pPr marL="768350" indent="282575" algn="l">
        <a:spcBef>
          <a:spcPts val="0"/>
        </a:spcBef>
        <a:spcAft>
          <a:spcPts val="0"/>
        </a:spcAft>
        <a:buClr>
          <a:srgbClr val="F5800B"/>
        </a:buClr>
        <a:buSzPct val="130000"/>
        <a:buChar char="&gt;"/>
        <a:defRPr sz="1600">
          <a:solidFill>
            <a:schemeClr val="tx1"/>
          </a:solidFill>
          <a:latin typeface="+mn-lt"/>
          <a:ea typeface="ＭＳ Ｐゴシック"/>
        </a:defRPr>
      </a:lvl3pPr>
      <a:lvl4pPr marL="1425575" indent="-53974" algn="l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+mn-lt"/>
          <a:ea typeface="ＭＳ Ｐゴシック"/>
        </a:defRPr>
      </a:lvl4pPr>
      <a:lvl5pPr marL="1616075" indent="212725" algn="l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+mn-lt"/>
          <a:ea typeface="ＭＳ Ｐゴシック"/>
        </a:defRPr>
      </a:lvl5pPr>
      <a:lvl6pPr marL="2073275" algn="l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+mn-lt"/>
        </a:defRPr>
      </a:lvl6pPr>
      <a:lvl7pPr marL="2530475" algn="l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+mn-lt"/>
        </a:defRPr>
      </a:lvl7pPr>
      <a:lvl8pPr marL="2987675" algn="l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+mn-lt"/>
        </a:defRPr>
      </a:lvl8pPr>
      <a:lvl9pPr marL="3444875" algn="l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24.png"/><Relationship Id="rId7" Type="http://schemas.openxmlformats.org/officeDocument/2006/relationships/image" Target="../media/image27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27.jpg"/><Relationship Id="rId8" Type="http://schemas.openxmlformats.org/officeDocument/2006/relationships/image" Target="../media/image24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image" Target="../media/image2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orms.gle/XYaNoCwTPkBPggu5A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160" name="Rectangle 8"/>
          <p:cNvSpPr>
            <a:spLocks noChangeArrowheads="1"/>
          </p:cNvSpPr>
          <p:nvPr/>
        </p:nvSpPr>
        <p:spPr bwMode="auto">
          <a:xfrm>
            <a:off x="1039813" y="260350"/>
            <a:ext cx="7777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600" b="1">
                <a:solidFill>
                  <a:schemeClr val="bg2"/>
                </a:solidFill>
                <a:latin typeface="Helvetica 45 Light"/>
              </a:rPr>
              <a:t>   </a:t>
            </a:r>
            <a:endParaRPr/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7938" y="-387424"/>
            <a:ext cx="10294938" cy="19205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endParaRPr lang="fr-FR" sz="4000" b="1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3600" b="1">
                <a:solidFill>
                  <a:srgbClr val="EF7B11"/>
                </a:solidFill>
                <a:latin typeface="DIN Alternate"/>
                <a:ea typeface="DIN Alternate"/>
                <a:cs typeface="DIN Alternate"/>
              </a:rPr>
              <a:t>Animer, Débriefer et Evaluer </a:t>
            </a:r>
            <a:br>
              <a:rPr lang="fr-FR" sz="3600" b="1">
                <a:solidFill>
                  <a:srgbClr val="EF7B11"/>
                </a:solidFill>
                <a:latin typeface="DIN Alternate"/>
                <a:ea typeface="DIN Alternate"/>
                <a:cs typeface="DIN Alternate"/>
              </a:rPr>
            </a:br>
            <a:r>
              <a:rPr lang="fr-FR" sz="3600" b="1">
                <a:solidFill>
                  <a:srgbClr val="EF7B11"/>
                </a:solidFill>
                <a:latin typeface="DIN Alternate"/>
                <a:ea typeface="DIN Alternate"/>
                <a:cs typeface="DIN Alternate"/>
              </a:rPr>
              <a:t>une séance </a:t>
            </a:r>
            <a:r>
              <a:rPr lang="fr-FR" sz="3600" b="1">
                <a:solidFill>
                  <a:srgbClr val="EF7B11"/>
                </a:solidFill>
                <a:latin typeface="DIN Alternate"/>
                <a:ea typeface="DIN Alternate"/>
                <a:cs typeface="DIN Alternate"/>
              </a:rPr>
              <a:t>ludopédagogique</a:t>
            </a:r>
            <a:endParaRPr lang="fr-FR" sz="4000" b="1">
              <a:solidFill>
                <a:srgbClr val="EF7B11"/>
              </a:solidFill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6391" name="ZoneTexte 1"/>
          <p:cNvSpPr txBox="1">
            <a:spLocks noChangeArrowheads="1"/>
          </p:cNvSpPr>
          <p:nvPr/>
        </p:nvSpPr>
        <p:spPr bwMode="auto">
          <a:xfrm>
            <a:off x="0" y="1916832"/>
            <a:ext cx="10287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algn="ctr">
              <a:defRPr/>
            </a:pPr>
            <a:r>
              <a:rPr lang="fr-FR" sz="1400" b="1">
                <a:latin typeface="DIN Alternate"/>
                <a:ea typeface="DIN Alternate"/>
                <a:cs typeface="DIN Alternate"/>
              </a:rPr>
              <a:t>Julian Alvarez</a:t>
            </a:r>
            <a:endParaRPr lang="fr-FR" sz="2000"/>
          </a:p>
          <a:p>
            <a:pPr algn="ctr">
              <a:defRPr/>
            </a:pPr>
            <a:r>
              <a:rPr lang="fr-FR" sz="1400">
                <a:latin typeface="DIN Alternate"/>
                <a:ea typeface="DIN Alternate"/>
                <a:cs typeface="DIN Alternate"/>
              </a:rPr>
              <a:t>18 Novembre 2021</a:t>
            </a:r>
            <a:endParaRPr/>
          </a:p>
        </p:txBody>
      </p:sp>
      <p:pic>
        <p:nvPicPr>
          <p:cNvPr id="12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03140" y="5822044"/>
            <a:ext cx="2000250" cy="59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0225" y="5114020"/>
            <a:ext cx="9271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1320" y="5822044"/>
            <a:ext cx="1382713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19363" y="5511417"/>
            <a:ext cx="2122488" cy="102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ésultat de recherche d'images pour &quot;logo immersive factory&quot;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959924" y="5531565"/>
            <a:ext cx="1093810" cy="1093810"/>
          </a:xfrm>
          <a:prstGeom prst="rect">
            <a:avLst/>
          </a:prstGeom>
          <a:noFill/>
        </p:spPr>
      </p:pic>
      <p:pic>
        <p:nvPicPr>
          <p:cNvPr id="18" name="Image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578474" y="5835405"/>
            <a:ext cx="1453458" cy="54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062974" y="5661248"/>
            <a:ext cx="1384782" cy="103595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495603" y="2952909"/>
            <a:ext cx="3289300" cy="19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06400" y="1196752"/>
            <a:ext cx="912958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 sz="2400" b="1">
                <a:latin typeface="DIN Alternate"/>
                <a:ea typeface="DIN Alternate"/>
                <a:cs typeface="DIN Alternate"/>
              </a:rPr>
              <a:t>Nous avons opéré un séquençage de l’activité selon 3 phases </a:t>
            </a:r>
            <a:endParaRPr/>
          </a:p>
          <a:p>
            <a:pPr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(3 temps pédagogiques de Nicole Tremblay (2007))</a:t>
            </a:r>
            <a:endParaRPr/>
          </a:p>
        </p:txBody>
      </p:sp>
      <p:graphicFrame>
        <p:nvGraphicFramePr>
          <p:cNvPr id="5" name="Tableau 4"/>
          <p:cNvGraphicFramePr>
            <a:graphicFrameLocks xmlns:a="http://schemas.openxmlformats.org/drawingml/2006/main" noGrp="1"/>
          </p:cNvGraphicFramePr>
          <p:nvPr/>
        </p:nvGraphicFramePr>
        <p:xfrm>
          <a:off x="902741" y="2204864"/>
          <a:ext cx="8705256" cy="4099560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810358"/>
                <a:gridCol w="2947449"/>
                <a:gridCol w="2947449"/>
              </a:tblGrid>
              <a:tr h="123120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fr-FR" sz="1800" b="1">
                        <a:latin typeface="DIN Alternate"/>
                        <a:ea typeface="DIN Alternate"/>
                        <a:cs typeface="DIN Alternate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fr-FR" sz="1800" b="1">
                          <a:latin typeface="DIN Alternate"/>
                          <a:ea typeface="DIN Alternate"/>
                          <a:cs typeface="DIN Alternate"/>
                        </a:rPr>
                        <a:t>Introduire l’activité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fr-FR" sz="1800">
                        <a:latin typeface="DIN Alternate"/>
                        <a:ea typeface="DIN Alternate"/>
                        <a:cs typeface="DIN Alternate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fr-FR" sz="1800" b="1">
                          <a:latin typeface="DIN Alternate"/>
                          <a:ea typeface="DIN Alternate"/>
                          <a:cs typeface="DIN Alternate"/>
                        </a:rPr>
                        <a:t>(Annonce</a:t>
                      </a:r>
                      <a:r>
                        <a:rPr lang="fr-FR" sz="1800" b="1">
                          <a:latin typeface="DIN Alternate"/>
                          <a:ea typeface="DIN Alternate"/>
                          <a:cs typeface="DIN Alternate"/>
                        </a:rPr>
                        <a:t> des 2 phases)</a:t>
                      </a:r>
                      <a:endParaRPr lang="fr-FR" sz="1800" b="1">
                        <a:latin typeface="DIN Alternate"/>
                        <a:ea typeface="DIN Alternate"/>
                        <a:cs typeface="DIN Alternate"/>
                      </a:endParaRPr>
                    </a:p>
                  </a:txBody>
                  <a:tcPr marL="48933" marR="48933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F7B11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fr-FR" sz="1800" b="1">
                        <a:latin typeface="DIN Alternate"/>
                        <a:ea typeface="DIN Alternate"/>
                        <a:cs typeface="DIN Alternate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fr-FR" sz="1800" b="1">
                          <a:latin typeface="DIN Alternate"/>
                          <a:ea typeface="DIN Alternate"/>
                          <a:cs typeface="DIN Alternate"/>
                        </a:rPr>
                        <a:t>Animer l’activité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fr-FR" sz="1800" b="1">
                        <a:latin typeface="DIN Alternate"/>
                        <a:ea typeface="DIN Alternate"/>
                        <a:cs typeface="DIN Alternate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fr-FR" sz="1800" b="1">
                          <a:latin typeface="DIN Alternate"/>
                          <a:ea typeface="DIN Alternate"/>
                          <a:cs typeface="DIN Alternate"/>
                        </a:rPr>
                        <a:t>(PHASE DE JEU)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fr-FR" sz="1800">
                        <a:latin typeface="DIN Alternate"/>
                        <a:ea typeface="DIN Alternate"/>
                        <a:cs typeface="DIN Alternate"/>
                      </a:endParaRPr>
                    </a:p>
                  </a:txBody>
                  <a:tcPr marL="48933" marR="48933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fr-FR" sz="1800" b="1">
                        <a:latin typeface="DIN Alternate"/>
                        <a:ea typeface="DIN Alternate"/>
                        <a:cs typeface="DIN Alternate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fr-FR" sz="1800" b="1">
                          <a:latin typeface="DIN Alternate"/>
                          <a:ea typeface="DIN Alternate"/>
                          <a:cs typeface="DIN Alternate"/>
                        </a:rPr>
                        <a:t>Débriefer l’activité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fr-FR" sz="1800">
                        <a:latin typeface="DIN Alternate"/>
                        <a:ea typeface="DIN Alternate"/>
                        <a:cs typeface="DIN Alternate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fr-FR" sz="1800" b="1">
                          <a:latin typeface="DIN Alternate"/>
                          <a:ea typeface="DIN Alternate"/>
                          <a:cs typeface="DIN Alternate"/>
                        </a:rPr>
                        <a:t>(PHASE UTILITAIRE)</a:t>
                      </a:r>
                      <a:endParaRPr/>
                    </a:p>
                  </a:txBody>
                  <a:tcPr marL="48933" marR="48933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98EDF"/>
                    </a:solidFill>
                  </a:tcPr>
                </a:tc>
              </a:tr>
              <a:tr h="2560426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fr-FR" sz="800"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fr-FR" sz="1600">
                          <a:latin typeface="Arial"/>
                          <a:ea typeface="ＭＳ 明朝"/>
                          <a:cs typeface="Times New Roman"/>
                        </a:rPr>
                        <a:t>Annoncer le jeu de piste et les objectifs pédagogiques associés (dans une certaine mesure)</a:t>
                      </a:r>
                      <a:endParaRPr lang="fr-FR" sz="16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48933" marR="48933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fr-FR" sz="1600">
                        <a:solidFill>
                          <a:schemeClr val="tx1"/>
                        </a:solidFill>
                        <a:latin typeface="Arial Unicode MS"/>
                        <a:ea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latin typeface="Arial Unicode MS"/>
                          <a:ea typeface="Arial"/>
                          <a:cs typeface="Arial"/>
                        </a:rPr>
                        <a:t>Faire</a:t>
                      </a:r>
                      <a:r>
                        <a:rPr lang="fr-FR" sz="1600">
                          <a:solidFill>
                            <a:schemeClr val="tx1"/>
                          </a:solidFill>
                          <a:latin typeface="Arial Unicode MS"/>
                          <a:ea typeface="Arial"/>
                          <a:cs typeface="Arial"/>
                        </a:rPr>
                        <a:t> vivre le jeu de piste (aider à son bon déroulement)</a:t>
                      </a:r>
                      <a:endParaRPr lang="fr-FR" sz="16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48933" marR="48933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fr-FR" sz="800"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fr-FR" sz="1600">
                          <a:latin typeface="Arial"/>
                          <a:ea typeface="ＭＳ 明朝"/>
                          <a:cs typeface="Times New Roman"/>
                        </a:rPr>
                        <a:t>Une fois le jeu terminé, une expérience a été vécue.</a:t>
                      </a:r>
                      <a:r>
                        <a:rPr lang="fr-FR" sz="1600">
                          <a:latin typeface="Arial"/>
                          <a:ea typeface="ＭＳ 明朝"/>
                          <a:cs typeface="Times New Roman"/>
                        </a:rPr>
                        <a:t> Elle est unique pour chaque participant. </a:t>
                      </a:r>
                      <a:r>
                        <a:rPr lang="fr-FR" sz="1600"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fr-FR" sz="1600"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fr-FR" sz="1600">
                          <a:latin typeface="Arial"/>
                          <a:ea typeface="ＭＳ 明朝"/>
                          <a:cs typeface="Times New Roman"/>
                        </a:rPr>
                        <a:t>L’objectif est ici de montrer que des apprentissages ont eu lieu et qu’ils  s’inscrivent dans un registre précis, fixé en amont. </a:t>
                      </a:r>
                      <a:endParaRPr lang="fr-FR" sz="1600"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fr-FR" sz="1600">
                          <a:latin typeface="Arial"/>
                          <a:ea typeface="ＭＳ 明朝"/>
                          <a:cs typeface="Times New Roman"/>
                        </a:rPr>
                        <a:t>Nous sommes dans une situation formelle.</a:t>
                      </a:r>
                      <a:endParaRPr lang="fr-FR" sz="1600"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fr-FR" sz="1100"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48933" marR="48933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 bwMode="auto">
          <a:xfrm>
            <a:off x="458807" y="1966193"/>
            <a:ext cx="9578987" cy="468284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4</a:t>
            </a:r>
            <a:endParaRPr lang="fr-FR"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2</a:t>
            </a:r>
            <a:endParaRPr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90525" y="333375"/>
            <a:ext cx="2537874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Debriefing</a:t>
            </a: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 – Activité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Prenons un peu de recul</a:t>
            </a:r>
            <a:r>
              <a:rPr lang="is-IS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…</a:t>
            </a:r>
            <a:endParaRPr lang="fr-FR" sz="3600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2" name="Rectangle 1"/>
          <p:cNvSpPr/>
          <p:nvPr/>
        </p:nvSpPr>
        <p:spPr bwMode="auto">
          <a:xfrm>
            <a:off x="406400" y="2383140"/>
            <a:ext cx="9417620" cy="126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Ce cheminement nous amènent </a:t>
            </a:r>
            <a:r>
              <a:rPr lang="fr-FR" sz="2400" i="1">
                <a:latin typeface="DIN Alternate"/>
                <a:ea typeface="DIN Alternate"/>
                <a:cs typeface="DIN Alternate"/>
              </a:rPr>
              <a:t>in fine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 à une interrogation de fond : </a:t>
            </a:r>
            <a:endParaRPr/>
          </a:p>
          <a:p>
            <a:pPr>
              <a:defRPr/>
            </a:pPr>
            <a:endParaRPr lang="fr-FR" sz="2400">
              <a:latin typeface="DIN Alternate"/>
              <a:ea typeface="DIN Alternate"/>
              <a:cs typeface="DIN Alternate"/>
            </a:endParaRPr>
          </a:p>
          <a:p>
            <a:pPr>
              <a:defRPr/>
            </a:pPr>
            <a:r>
              <a:rPr lang="fr-FR" sz="28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Pourquoi faire usage du jeu sérieux en situation formelle ? </a:t>
            </a:r>
            <a:endParaRPr/>
          </a:p>
        </p:txBody>
      </p:sp>
      <p:sp>
        <p:nvSpPr>
          <p:cNvPr id="20" name="Rectangle 19"/>
          <p:cNvSpPr/>
          <p:nvPr/>
        </p:nvSpPr>
        <p:spPr bwMode="auto">
          <a:xfrm>
            <a:off x="9247956" y="3342065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5</a:t>
            </a:r>
            <a:endParaRPr lang="fr-FR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avec coins rognés du même côté 2"/>
          <p:cNvSpPr/>
          <p:nvPr/>
        </p:nvSpPr>
        <p:spPr bwMode="auto">
          <a:xfrm>
            <a:off x="4135388" y="3284984"/>
            <a:ext cx="1800200" cy="288032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riangle rectangle 4"/>
          <p:cNvSpPr/>
          <p:nvPr/>
        </p:nvSpPr>
        <p:spPr bwMode="auto">
          <a:xfrm>
            <a:off x="6007596" y="5157192"/>
            <a:ext cx="792087" cy="1008112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riangle rectangle 6"/>
          <p:cNvSpPr/>
          <p:nvPr/>
        </p:nvSpPr>
        <p:spPr bwMode="auto">
          <a:xfrm flipH="1">
            <a:off x="3271292" y="5133156"/>
            <a:ext cx="792087" cy="1032148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400" y="1095127"/>
            <a:ext cx="8379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Avec le </a:t>
            </a:r>
            <a:r>
              <a:rPr lang="fr-FR" sz="2400" b="1">
                <a:solidFill>
                  <a:schemeClr val="tx2"/>
                </a:solidFill>
                <a:latin typeface="DIN Alternate"/>
                <a:ea typeface="DIN Alternate"/>
                <a:cs typeface="DIN Alternate"/>
              </a:rPr>
              <a:t>Play design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, nous construisons une fusée à une étage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…</a:t>
            </a:r>
            <a:endParaRPr lang="fr-FR" sz="24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90831" y="4428401"/>
            <a:ext cx="13113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1">
                <a:latin typeface="DIN Alternate"/>
                <a:ea typeface="DIN Alternate"/>
                <a:cs typeface="DIN Alternate"/>
              </a:rPr>
              <a:t>Niveau </a:t>
            </a:r>
            <a:endParaRPr/>
          </a:p>
          <a:p>
            <a:pPr algn="ctr">
              <a:defRPr/>
            </a:pPr>
            <a:r>
              <a:rPr lang="fr-FR" sz="2800" b="1">
                <a:latin typeface="DIN Alternate"/>
                <a:ea typeface="DIN Alternate"/>
                <a:cs typeface="DIN Alternate"/>
              </a:rPr>
              <a:t>"Jeu"</a:t>
            </a:r>
            <a:endParaRPr/>
          </a:p>
        </p:txBody>
      </p:sp>
      <p:sp>
        <p:nvSpPr>
          <p:cNvPr id="12" name="Rectangle 11"/>
          <p:cNvSpPr/>
          <p:nvPr/>
        </p:nvSpPr>
        <p:spPr bwMode="auto">
          <a:xfrm>
            <a:off x="6102377" y="4377298"/>
            <a:ext cx="1557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FF0000"/>
                </a:solidFill>
                <a:latin typeface="DIN Alternate"/>
                <a:ea typeface="DIN Alternate"/>
                <a:cs typeface="DIN Alternate"/>
              </a:rPr>
              <a:t>Finalité</a:t>
            </a:r>
            <a:r>
              <a:rPr lang="fr-FR" sz="2000" b="1">
                <a:latin typeface="DIN Alternate"/>
                <a:ea typeface="DIN Alternate"/>
                <a:cs typeface="DIN Alternate"/>
              </a:rPr>
              <a:t> </a:t>
            </a:r>
            <a:endParaRPr/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« </a:t>
            </a:r>
            <a:r>
              <a:rPr lang="fr-FR" sz="2000" i="1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bien être </a:t>
            </a:r>
            <a:r>
              <a:rPr lang="fr-FR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» </a:t>
            </a:r>
            <a:endParaRPr lang="fr-FR" sz="20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28" name="Rectangle 27"/>
          <p:cNvSpPr/>
          <p:nvPr/>
        </p:nvSpPr>
        <p:spPr bwMode="auto">
          <a:xfrm>
            <a:off x="8671892" y="1296224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29" name="Picture 4" descr="ésultat de recherche d'images pour &quot;cible clip art&quot;&quot;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99284" y="3589231"/>
            <a:ext cx="681607" cy="681607"/>
          </a:xfrm>
          <a:prstGeom prst="rect">
            <a:avLst/>
          </a:prstGeom>
          <a:noFill/>
        </p:spPr>
      </p:pic>
      <p:sp>
        <p:nvSpPr>
          <p:cNvPr id="31" name="Rectangle à coins arrondis 30"/>
          <p:cNvSpPr/>
          <p:nvPr/>
        </p:nvSpPr>
        <p:spPr bwMode="auto">
          <a:xfrm>
            <a:off x="246955" y="2117927"/>
            <a:ext cx="9790838" cy="4623441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6</a:t>
            </a:r>
            <a:endParaRPr lang="fr-FR"/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avec coins rognés du même côté 2"/>
          <p:cNvSpPr/>
          <p:nvPr/>
        </p:nvSpPr>
        <p:spPr bwMode="auto">
          <a:xfrm>
            <a:off x="4170591" y="2310407"/>
            <a:ext cx="1800200" cy="22707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398ED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170591" y="4653136"/>
            <a:ext cx="1800200" cy="194421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riangle rectangle 4"/>
          <p:cNvSpPr/>
          <p:nvPr/>
        </p:nvSpPr>
        <p:spPr bwMode="auto">
          <a:xfrm>
            <a:off x="6042799" y="5589240"/>
            <a:ext cx="792087" cy="1008112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riangle rectangle 6"/>
          <p:cNvSpPr/>
          <p:nvPr/>
        </p:nvSpPr>
        <p:spPr bwMode="auto">
          <a:xfrm flipH="1">
            <a:off x="3306495" y="5565204"/>
            <a:ext cx="792087" cy="1032148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400" y="1084094"/>
            <a:ext cx="9660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Avec le </a:t>
            </a:r>
            <a:r>
              <a:rPr lang="fr-FR" sz="2400" b="1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Serious Play design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, nous construisons une fusée à deux étages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…</a:t>
            </a:r>
            <a:endParaRPr lang="fr-FR" sz="24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75560" y="2814027"/>
            <a:ext cx="1551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>
                <a:latin typeface="DIN Alternate"/>
                <a:ea typeface="DIN Alternate"/>
                <a:cs typeface="DIN Alternate"/>
              </a:rPr>
              <a:t>Niveau </a:t>
            </a:r>
            <a:endParaRPr/>
          </a:p>
          <a:p>
            <a:pPr algn="ctr">
              <a:defRPr/>
            </a:pPr>
            <a:r>
              <a:rPr lang="fr-FR" sz="2400" b="1">
                <a:latin typeface="DIN Alternate"/>
                <a:ea typeface="DIN Alternate"/>
                <a:cs typeface="DIN Alternate"/>
              </a:rPr>
              <a:t> "Utilitaire"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6078195" y="3212976"/>
            <a:ext cx="3386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Finalité</a:t>
            </a:r>
            <a:r>
              <a:rPr lang="fr-FR" sz="2000" b="1">
                <a:latin typeface="DIN Alternate"/>
                <a:ea typeface="DIN Alternate"/>
                <a:cs typeface="DIN Alternate"/>
              </a:rPr>
              <a:t> </a:t>
            </a:r>
            <a:endParaRPr/>
          </a:p>
          <a:p>
            <a:pPr>
              <a:defRPr/>
            </a:pPr>
            <a:r>
              <a:rPr lang="fr-FR" sz="2000">
                <a:latin typeface="DIN Alternate"/>
                <a:ea typeface="DIN Alternate"/>
                <a:cs typeface="DIN Alternate"/>
              </a:rPr>
              <a:t>« </a:t>
            </a:r>
            <a:r>
              <a:rPr lang="fr-FR" sz="2000" i="1">
                <a:latin typeface="DIN Alternate"/>
                <a:ea typeface="DIN Alternate"/>
                <a:cs typeface="DIN Alternate"/>
              </a:rPr>
              <a:t>production d’efforts orientés</a:t>
            </a:r>
            <a:endParaRPr/>
          </a:p>
          <a:p>
            <a:pPr>
              <a:defRPr/>
            </a:pPr>
            <a:r>
              <a:rPr lang="fr-FR" sz="2000" i="1">
                <a:latin typeface="DIN Alternate"/>
                <a:ea typeface="DIN Alternate"/>
                <a:cs typeface="DIN Alternate"/>
              </a:rPr>
              <a:t>vers un but »</a:t>
            </a:r>
            <a:r>
              <a:rPr lang="fr-FR" sz="2000">
                <a:latin typeface="DIN Alternate"/>
                <a:ea typeface="DIN Alternate"/>
                <a:cs typeface="DIN Alternate"/>
              </a:rPr>
              <a:t>. </a:t>
            </a:r>
            <a:endParaRPr lang="fr-FR" sz="2000" b="1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88487" y="5292497"/>
            <a:ext cx="1149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>
                <a:latin typeface="DIN Alternate"/>
                <a:ea typeface="DIN Alternate"/>
                <a:cs typeface="DIN Alternate"/>
              </a:rPr>
              <a:t>Niveau </a:t>
            </a:r>
            <a:endParaRPr/>
          </a:p>
          <a:p>
            <a:pPr algn="ctr">
              <a:defRPr/>
            </a:pPr>
            <a:r>
              <a:rPr lang="fr-FR" sz="2400" b="1">
                <a:latin typeface="DIN Alternate"/>
                <a:ea typeface="DIN Alternate"/>
                <a:cs typeface="DIN Alternate"/>
              </a:rPr>
              <a:t>"Jeu"</a:t>
            </a: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6137580" y="4664749"/>
            <a:ext cx="40051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FF0000"/>
                </a:solidFill>
                <a:latin typeface="DIN Alternate"/>
                <a:ea typeface="DIN Alternate"/>
                <a:cs typeface="DIN Alternate"/>
              </a:rPr>
              <a:t>Moyen</a:t>
            </a:r>
            <a:endParaRPr/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« </a:t>
            </a:r>
            <a:r>
              <a:rPr lang="fr-FR" sz="2000" i="1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bien être </a:t>
            </a:r>
            <a:r>
              <a:rPr lang="fr-FR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» =&gt; pour permettre </a:t>
            </a:r>
            <a:br>
              <a:rPr lang="fr-FR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</a:br>
            <a:r>
              <a:rPr lang="fr-FR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l’engagement au niveau utilitaire</a:t>
            </a:r>
            <a:r>
              <a:rPr lang="is-IS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…</a:t>
            </a:r>
            <a:r>
              <a:rPr lang="fr-FR" sz="2000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 </a:t>
            </a:r>
            <a:endParaRPr lang="fr-FR" sz="20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pic>
        <p:nvPicPr>
          <p:cNvPr id="25" name="Picture 4" descr="ésultat de recherche d'images pour &quot;cible clip art&quot;&quot;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90085" y="2492896"/>
            <a:ext cx="681607" cy="681607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 bwMode="auto">
          <a:xfrm>
            <a:off x="9968036" y="1268760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246955" y="2117927"/>
            <a:ext cx="9790838" cy="4623441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7</a:t>
            </a:r>
            <a:endParaRPr lang="fr-FR"/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76562" y="5907708"/>
            <a:ext cx="554970" cy="841406"/>
          </a:xfrm>
          <a:prstGeom prst="rect">
            <a:avLst/>
          </a:prstGeom>
        </p:spPr>
      </p:pic>
      <p:sp>
        <p:nvSpPr>
          <p:cNvPr id="3" name="Rectangle avec coins rognés du même côté 2"/>
          <p:cNvSpPr/>
          <p:nvPr/>
        </p:nvSpPr>
        <p:spPr bwMode="auto">
          <a:xfrm>
            <a:off x="4170591" y="1628800"/>
            <a:ext cx="1800200" cy="2232248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398ED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170591" y="3933056"/>
            <a:ext cx="1800200" cy="194421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riangle rectangle 4"/>
          <p:cNvSpPr/>
          <p:nvPr/>
        </p:nvSpPr>
        <p:spPr bwMode="auto">
          <a:xfrm>
            <a:off x="6042799" y="4869159"/>
            <a:ext cx="792087" cy="1008112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riangle rectangle 6"/>
          <p:cNvSpPr/>
          <p:nvPr/>
        </p:nvSpPr>
        <p:spPr bwMode="auto">
          <a:xfrm flipH="1">
            <a:off x="3306495" y="4845124"/>
            <a:ext cx="792087" cy="1032148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400" y="2427853"/>
            <a:ext cx="312842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latin typeface="DIN Alternate"/>
                <a:ea typeface="DIN Alternate"/>
                <a:cs typeface="DIN Alternate"/>
              </a:rPr>
              <a:t>La stratégie est basée sur </a:t>
            </a:r>
            <a:endParaRPr/>
          </a:p>
          <a:p>
            <a:pPr>
              <a:defRPr/>
            </a:pPr>
            <a:r>
              <a:rPr lang="fr-FR">
                <a:latin typeface="DIN Alternate"/>
                <a:ea typeface="DIN Alternate"/>
                <a:cs typeface="DIN Alternate"/>
              </a:rPr>
              <a:t>des leviers </a:t>
            </a:r>
            <a:endParaRPr/>
          </a:p>
          <a:p>
            <a:pPr>
              <a:defRPr/>
            </a:pPr>
            <a:r>
              <a:rPr lang="fr-FR">
                <a:latin typeface="DIN Alternate"/>
                <a:ea typeface="DIN Alternate"/>
                <a:cs typeface="DIN Alternate"/>
              </a:rPr>
              <a:t>motivationnels</a:t>
            </a:r>
            <a:r>
              <a:rPr lang="is-IS">
                <a:latin typeface="DIN Alternate"/>
                <a:ea typeface="DIN Alternate"/>
                <a:cs typeface="DIN Alternate"/>
              </a:rPr>
              <a:t>…</a:t>
            </a:r>
            <a:endParaRPr/>
          </a:p>
          <a:p>
            <a:pPr>
              <a:defRPr/>
            </a:pPr>
            <a:endParaRPr lang="is-IS">
              <a:latin typeface="DIN Alternate"/>
              <a:ea typeface="DIN Alternate"/>
              <a:cs typeface="DIN Alternate"/>
            </a:endParaRPr>
          </a:p>
          <a:p>
            <a:pPr>
              <a:defRPr/>
            </a:pPr>
            <a:endParaRPr lang="is-IS">
              <a:latin typeface="DIN Alternate"/>
              <a:ea typeface="DIN Alternate"/>
              <a:cs typeface="DIN Alternate"/>
            </a:endParaRPr>
          </a:p>
          <a:p>
            <a:pPr>
              <a:defRPr/>
            </a:pPr>
            <a:r>
              <a:rPr lang="is-IS">
                <a:latin typeface="DIN Alternate"/>
                <a:ea typeface="DIN Alternate"/>
                <a:cs typeface="DIN Alternate"/>
              </a:rPr>
              <a:t>Les correspondances dans les</a:t>
            </a:r>
            <a:endParaRPr/>
          </a:p>
          <a:p>
            <a:pPr>
              <a:defRPr/>
            </a:pPr>
            <a:r>
              <a:rPr lang="fr-FR">
                <a:latin typeface="DIN Alternate"/>
                <a:ea typeface="DIN Alternate"/>
                <a:cs typeface="DIN Alternate"/>
              </a:rPr>
              <a:t>M</a:t>
            </a:r>
            <a:r>
              <a:rPr lang="is-IS">
                <a:latin typeface="DIN Alternate"/>
                <a:ea typeface="DIN Alternate"/>
                <a:cs typeface="DIN Alternate"/>
              </a:rPr>
              <a:t>otivations permettent de </a:t>
            </a:r>
            <a:endParaRPr/>
          </a:p>
          <a:p>
            <a:pPr>
              <a:defRPr/>
            </a:pPr>
            <a:r>
              <a:rPr lang="fr-FR">
                <a:latin typeface="DIN Alternate"/>
                <a:ea typeface="DIN Alternate"/>
                <a:cs typeface="DIN Alternate"/>
              </a:rPr>
              <a:t>p</a:t>
            </a:r>
            <a:r>
              <a:rPr lang="is-IS">
                <a:latin typeface="DIN Alternate"/>
                <a:ea typeface="DIN Alternate"/>
                <a:cs typeface="DIN Alternate"/>
              </a:rPr>
              <a:t>asser d’un niveau “jeu” à </a:t>
            </a:r>
            <a:endParaRPr/>
          </a:p>
          <a:p>
            <a:pPr>
              <a:defRPr/>
            </a:pPr>
            <a:r>
              <a:rPr lang="fr-FR">
                <a:latin typeface="DIN Alternate"/>
                <a:ea typeface="DIN Alternate"/>
                <a:cs typeface="DIN Alternate"/>
              </a:rPr>
              <a:t>un niveau « utilitaire ».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4434607" y="2276872"/>
            <a:ext cx="1233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Niveau </a:t>
            </a:r>
            <a:endParaRPr/>
          </a:p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"utilitaire"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6777039" y="3075347"/>
            <a:ext cx="2516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Motivation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Pour s’engager dans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la dimension utilitaire</a:t>
            </a:r>
            <a:r>
              <a:rPr lang="is-IS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…</a:t>
            </a:r>
            <a:endParaRPr lang="fr-FR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23171" y="4572417"/>
            <a:ext cx="94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Niveau</a:t>
            </a:r>
            <a:endParaRPr/>
          </a:p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"Jeu"</a:t>
            </a: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6777039" y="5970176"/>
            <a:ext cx="300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F0000"/>
                </a:solidFill>
                <a:latin typeface="DIN Alternate"/>
                <a:ea typeface="DIN Alternate"/>
                <a:cs typeface="DIN Alternate"/>
              </a:rPr>
              <a:t>Motivation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Pour s’engager dans le jeu</a:t>
            </a:r>
            <a:r>
              <a:rPr lang="is-IS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…</a:t>
            </a:r>
            <a:endParaRPr lang="fr-FR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25" name="Demi-tour 24"/>
          <p:cNvSpPr/>
          <p:nvPr/>
        </p:nvSpPr>
        <p:spPr bwMode="auto">
          <a:xfrm rot="16199999" flipV="1">
            <a:off x="5332309" y="3026329"/>
            <a:ext cx="1512168" cy="10213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37" name="Demi-tour 36"/>
          <p:cNvSpPr/>
          <p:nvPr/>
        </p:nvSpPr>
        <p:spPr bwMode="auto">
          <a:xfrm rot="16199999" flipV="1">
            <a:off x="5286715" y="5150564"/>
            <a:ext cx="1512168" cy="10213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695228" y="4725144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246955" y="1084095"/>
            <a:ext cx="9790838" cy="5657274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8</a:t>
            </a:r>
            <a:endParaRPr lang="fr-FR"/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5" name="Rectangle 15"/>
          <p:cNvSpPr>
            <a:spLocks noChangeArrowheads="1"/>
          </p:cNvSpPr>
          <p:nvPr/>
        </p:nvSpPr>
        <p:spPr bwMode="auto">
          <a:xfrm>
            <a:off x="406400" y="1124744"/>
            <a:ext cx="927360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 sz="2400" b="1">
                <a:latin typeface="DIN Alternate"/>
                <a:ea typeface="DIN Alternate"/>
                <a:cs typeface="DIN Alternate"/>
              </a:rPr>
              <a:t>Cependant, avec une expérience de jeu, peut-on dire que </a:t>
            </a:r>
            <a:br>
              <a:rPr lang="fr-FR" sz="2400" b="1">
                <a:latin typeface="DIN Alternate"/>
                <a:ea typeface="DIN Alternate"/>
                <a:cs typeface="DIN Alternate"/>
              </a:rPr>
            </a:br>
            <a:r>
              <a:rPr lang="fr-FR" sz="2400" b="1">
                <a:latin typeface="DIN Alternate"/>
                <a:ea typeface="DIN Alternate"/>
                <a:cs typeface="DIN Alternate"/>
              </a:rPr>
              <a:t>tout le monde s’amuse ?</a:t>
            </a:r>
            <a:endParaRPr lang="fr-FR" sz="2400" b="1">
              <a:latin typeface="DIN Alternate"/>
              <a:ea typeface="DIN Alternate"/>
              <a:cs typeface="DIN Alternate"/>
            </a:endParaRPr>
          </a:p>
        </p:txBody>
      </p:sp>
      <p:graphicFrame>
        <p:nvGraphicFramePr>
          <p:cNvPr id="4" name="Tableau 3"/>
          <p:cNvGraphicFramePr>
            <a:graphicFrameLocks xmlns:a="http://schemas.openxmlformats.org/drawingml/2006/main" noGrp="1"/>
          </p:cNvGraphicFramePr>
          <p:nvPr/>
        </p:nvGraphicFramePr>
        <p:xfrm>
          <a:off x="772619" y="2852936"/>
          <a:ext cx="8409508" cy="2880320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4204754"/>
                <a:gridCol w="4204754"/>
              </a:tblGrid>
              <a:tr h="1722747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DIN Alternate"/>
                          <a:ea typeface="DIN Alternate"/>
                          <a:cs typeface="DIN Alternate"/>
                        </a:rPr>
                        <a:t>L'apprenant maintient une attitude ludique, il prend plaisir et négocie des règles.</a:t>
                      </a:r>
                      <a:endParaRPr lang="fr-FR" sz="2000">
                        <a:latin typeface="DIN Alternate"/>
                        <a:ea typeface="DIN Alternate"/>
                        <a:cs typeface="DIN Alternate"/>
                      </a:endParaRPr>
                    </a:p>
                  </a:txBody>
                  <a:tcPr marL="110595" marR="1105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98ED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DIN Alternate"/>
                          <a:ea typeface="DIN Alternate"/>
                          <a:cs typeface="DIN Alternate"/>
                        </a:rPr>
                        <a:t>L’apprenant ne rentre pas dans le jeu, il s’auto-évalue et se sent évalué par ses pairs et l’instructeur.</a:t>
                      </a:r>
                      <a:endParaRPr lang="fr-FR" sz="2000">
                        <a:latin typeface="DIN Alternate"/>
                        <a:ea typeface="DIN Alternate"/>
                        <a:cs typeface="DIN Alternate"/>
                      </a:endParaRPr>
                    </a:p>
                  </a:txBody>
                  <a:tcPr marL="110595" marR="1105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F7B11"/>
                    </a:solidFill>
                  </a:tcPr>
                </a:tc>
              </a:tr>
              <a:tr h="1157573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DIN Alternate"/>
                          <a:ea typeface="DIN Alternate"/>
                          <a:cs typeface="DIN Alternate"/>
                        </a:rPr>
                        <a:t>L’apprenant est exclu par le groupe et reste en marge du jeu.</a:t>
                      </a:r>
                      <a:endParaRPr lang="fr-FR" sz="2000">
                        <a:latin typeface="DIN Alternate"/>
                        <a:ea typeface="DIN Alternate"/>
                        <a:cs typeface="DIN Alternate"/>
                      </a:endParaRPr>
                    </a:p>
                  </a:txBody>
                  <a:tcPr marL="110595" marR="1105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F7B11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defRPr/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DIN Alternate"/>
                          <a:ea typeface="DIN Alternate"/>
                          <a:cs typeface="DIN Alternate"/>
                        </a:rPr>
                        <a:t>L’apprenant réalise ce qu’on lui demande, il colle au prescrit.</a:t>
                      </a:r>
                      <a:endParaRPr lang="fr-FR" sz="2000">
                        <a:latin typeface="DIN Alternate"/>
                        <a:ea typeface="DIN Alternate"/>
                        <a:cs typeface="DIN Alternate"/>
                      </a:endParaRPr>
                    </a:p>
                  </a:txBody>
                  <a:tcPr marL="110595" marR="11059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98ED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9721" y="5983338"/>
            <a:ext cx="730757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i="0" u="none" strike="noStrike" cap="none">
                <a:ln>
                  <a:noFill/>
                </a:ln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Tableau 4 : Typologie des comportements observés face à du jeu proposé au travail </a:t>
            </a:r>
            <a:br>
              <a:rPr lang="fr-FR" sz="1600" i="0" u="none" strike="noStrike" cap="none">
                <a:ln>
                  <a:noFill/>
                </a:ln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</a:br>
            <a:r>
              <a:rPr lang="fr-FR" sz="1600" i="0" u="none" strike="noStrike" cap="none">
                <a:ln>
                  <a:noFill/>
                </a:ln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(Martin et Alvarez, 2017)</a:t>
            </a:r>
            <a:endParaRPr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19" name="Rectangle 18"/>
          <p:cNvSpPr/>
          <p:nvPr/>
        </p:nvSpPr>
        <p:spPr bwMode="auto">
          <a:xfrm>
            <a:off x="3703340" y="1700808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9</a:t>
            </a:r>
            <a:endParaRPr lang="fr-FR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11265" name="Image 67" descr="https://www.gamified.uk/wp-content/uploads/2015/12/dodecad-3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127276" y="1916832"/>
            <a:ext cx="4248472" cy="4248472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269254"/>
            <a:ext cx="1047209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400" i="0" u="none" strike="noStrike" cap="none">
                <a:ln>
                  <a:noFill/>
                </a:ln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Figure 21 : Modèle « </a:t>
            </a:r>
            <a:r>
              <a:rPr lang="fr-FR" sz="1400" i="1" u="none" strike="noStrike" cap="none">
                <a:ln>
                  <a:noFill/>
                </a:ln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Gamification User Types Dodecad</a:t>
            </a:r>
            <a:r>
              <a:rPr lang="fr-FR" sz="1400" i="0" u="none" strike="noStrike" cap="none">
                <a:ln>
                  <a:noFill/>
                </a:ln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 » (Marczewski, 2015)</a:t>
            </a:r>
            <a:endParaRPr/>
          </a:p>
        </p:txBody>
      </p:sp>
      <p:sp>
        <p:nvSpPr>
          <p:cNvPr id="4" name="Rectangle 3"/>
          <p:cNvSpPr/>
          <p:nvPr/>
        </p:nvSpPr>
        <p:spPr bwMode="auto">
          <a:xfrm>
            <a:off x="427404" y="869811"/>
            <a:ext cx="9396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Les personnes peuvent être classées en 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différentes catégories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…</a:t>
            </a:r>
            <a:endParaRPr/>
          </a:p>
          <a:p>
            <a:pPr>
              <a:defRPr/>
            </a:pPr>
            <a:r>
              <a:rPr lang="is-IS" sz="2400">
                <a:latin typeface="DIN Alternate"/>
                <a:ea typeface="DIN Alternate"/>
                <a:cs typeface="DIN Alternate"/>
              </a:rPr>
              <a:t>Et cela peut évoluer à chaque 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r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enouvellement de l’expérience.</a:t>
            </a:r>
            <a:endParaRPr lang="fr-FR" sz="24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46955" y="1796057"/>
            <a:ext cx="9790838" cy="494531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455868" y="1412776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752012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10</a:t>
            </a:r>
            <a:endParaRPr lang="fr-FR"/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76562" y="5877272"/>
            <a:ext cx="573201" cy="869047"/>
          </a:xfrm>
          <a:prstGeom prst="rect">
            <a:avLst/>
          </a:prstGeom>
        </p:spPr>
      </p:pic>
      <p:sp>
        <p:nvSpPr>
          <p:cNvPr id="3" name="Rectangle avec coins rognés du même côté 2"/>
          <p:cNvSpPr/>
          <p:nvPr/>
        </p:nvSpPr>
        <p:spPr bwMode="auto">
          <a:xfrm>
            <a:off x="4170591" y="1647999"/>
            <a:ext cx="1800200" cy="2213048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398ED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170591" y="3933056"/>
            <a:ext cx="1800200" cy="194421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riangle rectangle 4"/>
          <p:cNvSpPr/>
          <p:nvPr/>
        </p:nvSpPr>
        <p:spPr bwMode="auto">
          <a:xfrm>
            <a:off x="6042799" y="4869159"/>
            <a:ext cx="792087" cy="1008112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riangle rectangle 6"/>
          <p:cNvSpPr/>
          <p:nvPr/>
        </p:nvSpPr>
        <p:spPr bwMode="auto">
          <a:xfrm flipH="1">
            <a:off x="3306495" y="4845124"/>
            <a:ext cx="792087" cy="1032148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400" y="922085"/>
            <a:ext cx="4031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Plusieurs possibles à gérer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…</a:t>
            </a:r>
            <a:endParaRPr lang="fr-FR" sz="24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34608" y="2196153"/>
            <a:ext cx="1233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Niveau </a:t>
            </a:r>
            <a:endParaRPr/>
          </a:p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"utilitaire"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6731883" y="3140968"/>
            <a:ext cx="2516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Motivation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Pour s’engager dans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la dimension utilitaire</a:t>
            </a:r>
            <a:r>
              <a:rPr lang="is-IS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…</a:t>
            </a:r>
            <a:endParaRPr lang="fr-FR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23171" y="4437112"/>
            <a:ext cx="94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Niveau</a:t>
            </a:r>
            <a:endParaRPr/>
          </a:p>
          <a:p>
            <a:pPr algn="ctr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"Jeu"</a:t>
            </a: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6727676" y="4834026"/>
            <a:ext cx="300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F0000"/>
                </a:solidFill>
                <a:latin typeface="DIN Alternate"/>
                <a:ea typeface="DIN Alternate"/>
                <a:cs typeface="DIN Alternate"/>
              </a:rPr>
              <a:t>Motivation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Pour s’engager dans le jeu</a:t>
            </a:r>
            <a:r>
              <a:rPr lang="is-IS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…</a:t>
            </a:r>
            <a:endParaRPr lang="fr-FR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25" name="Demi-tour 24"/>
          <p:cNvSpPr/>
          <p:nvPr/>
        </p:nvSpPr>
        <p:spPr bwMode="auto">
          <a:xfrm rot="16199999" flipV="1">
            <a:off x="5332309" y="3026329"/>
            <a:ext cx="1512168" cy="10213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1" name="Demi-tour 20"/>
          <p:cNvSpPr/>
          <p:nvPr/>
        </p:nvSpPr>
        <p:spPr bwMode="auto">
          <a:xfrm rot="16199999">
            <a:off x="2470043" y="4044657"/>
            <a:ext cx="3597207" cy="110323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6" name="Demi-tour 25"/>
          <p:cNvSpPr/>
          <p:nvPr/>
        </p:nvSpPr>
        <p:spPr bwMode="auto">
          <a:xfrm rot="16199999" flipV="1">
            <a:off x="5286715" y="5150564"/>
            <a:ext cx="1512168" cy="10213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Flèche courbée vers la droite 1"/>
          <p:cNvSpPr/>
          <p:nvPr/>
        </p:nvSpPr>
        <p:spPr bwMode="auto">
          <a:xfrm>
            <a:off x="4386615" y="4209381"/>
            <a:ext cx="684877" cy="130785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81582" y="3917977"/>
            <a:ext cx="2066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Motivation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Directe en lien avec</a:t>
            </a:r>
            <a:endParaRPr/>
          </a:p>
          <a:p>
            <a:pPr>
              <a:defRPr/>
            </a:pPr>
            <a:r>
              <a:rPr lang="fr-FR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l’aspect utilitaire</a:t>
            </a:r>
            <a:r>
              <a:rPr lang="is-IS">
                <a:solidFill>
                  <a:srgbClr val="000000"/>
                </a:solidFill>
                <a:latin typeface="DIN Alternate"/>
                <a:ea typeface="DIN Alternate"/>
                <a:cs typeface="DIN Alternate"/>
              </a:rPr>
              <a:t>…</a:t>
            </a:r>
            <a:endParaRPr lang="fr-FR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2" name="Flèche vers la droite 11"/>
          <p:cNvSpPr/>
          <p:nvPr/>
        </p:nvSpPr>
        <p:spPr bwMode="auto">
          <a:xfrm>
            <a:off x="5503540" y="6381328"/>
            <a:ext cx="1801328" cy="3326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37291" y="542144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2"/>
                </a:solidFill>
              </a:rPr>
              <a:t>Gamer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58645" y="6309320"/>
            <a:ext cx="109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2"/>
                </a:solidFill>
                <a:latin typeface="DIN Alternate"/>
                <a:ea typeface="DIN Alternate"/>
                <a:cs typeface="DIN Alternate"/>
              </a:rPr>
              <a:t>Disruptor</a:t>
            </a:r>
            <a:endParaRPr lang="fr-FR">
              <a:solidFill>
                <a:schemeClr val="bg2"/>
              </a:solidFill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246955" y="1492329"/>
            <a:ext cx="9790838" cy="5249039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351412" y="1109817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752012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12</a:t>
            </a:r>
            <a:endParaRPr lang="fr-FR"/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06400" y="2060848"/>
            <a:ext cx="92015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Nous voyons alors la pédagogie comme une approche centrale dans le </a:t>
            </a:r>
            <a:r>
              <a:rPr lang="fr-FR" sz="2400" b="1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Serious Play design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. </a:t>
            </a:r>
            <a:endParaRPr/>
          </a:p>
          <a:p>
            <a:pPr>
              <a:defRPr/>
            </a:pPr>
            <a:endParaRPr lang="fr-FR" sz="2400">
              <a:latin typeface="DIN Alternate"/>
              <a:ea typeface="DIN Alternate"/>
              <a:cs typeface="DIN Alternate"/>
            </a:endParaRPr>
          </a:p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Elle induit des notions </a:t>
            </a:r>
            <a:r>
              <a:rPr lang="fr-FR" sz="24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d’accompagnements et de médiation humaine 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pour la mettre en œuvre. </a:t>
            </a:r>
            <a:endParaRPr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17" name="Rectangle 16"/>
          <p:cNvSpPr/>
          <p:nvPr/>
        </p:nvSpPr>
        <p:spPr bwMode="auto">
          <a:xfrm>
            <a:off x="3703340" y="3717032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752012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13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Merci à l’équipe HILL</a:t>
            </a:r>
            <a:b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</a:b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pour votre accueil 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avec coins rognés du même côté 2"/>
          <p:cNvSpPr/>
          <p:nvPr/>
        </p:nvSpPr>
        <p:spPr bwMode="auto">
          <a:xfrm>
            <a:off x="5351522" y="4773548"/>
            <a:ext cx="656074" cy="671676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398ED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51522" y="5493628"/>
            <a:ext cx="656074" cy="67167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riangle rectangle 4"/>
          <p:cNvSpPr/>
          <p:nvPr/>
        </p:nvSpPr>
        <p:spPr bwMode="auto">
          <a:xfrm>
            <a:off x="6078963" y="5797901"/>
            <a:ext cx="288673" cy="367402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riangle rectangle 6"/>
          <p:cNvSpPr/>
          <p:nvPr/>
        </p:nvSpPr>
        <p:spPr bwMode="auto">
          <a:xfrm flipH="1">
            <a:off x="4999484" y="5789141"/>
            <a:ext cx="288673" cy="376162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400" y="1084094"/>
            <a:ext cx="9520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Avec un(e) médiateur(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rice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) nous maximisons les chances d’atteindre</a:t>
            </a:r>
            <a:endParaRPr/>
          </a:p>
          <a:p>
            <a:pPr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les objectifs utilitaires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…</a:t>
            </a:r>
            <a:r>
              <a:rPr lang="fr-FR" sz="2400">
                <a:latin typeface="DIN Alternate"/>
                <a:ea typeface="DIN Alternate"/>
                <a:cs typeface="DIN Alternate"/>
              </a:rPr>
              <a:t> Et de gérer les différents profils en temps réel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…</a:t>
            </a:r>
            <a:endParaRPr lang="fr-FR" sz="2400">
              <a:latin typeface="DIN Alternate"/>
              <a:ea typeface="DIN Alternate"/>
              <a:cs typeface="DIN Alternate"/>
            </a:endParaRP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auto">
          <a:xfrm flipH="1">
            <a:off x="5359523" y="6468955"/>
            <a:ext cx="1" cy="3360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>
            <a:cxnSpLocks/>
          </p:cNvCxnSpPr>
          <p:nvPr/>
        </p:nvCxnSpPr>
        <p:spPr bwMode="auto">
          <a:xfrm flipH="1">
            <a:off x="5503539" y="6540963"/>
            <a:ext cx="1" cy="3360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>
            <a:cxnSpLocks/>
          </p:cNvCxnSpPr>
          <p:nvPr/>
        </p:nvCxnSpPr>
        <p:spPr bwMode="auto">
          <a:xfrm flipH="1">
            <a:off x="5719562" y="6624971"/>
            <a:ext cx="1" cy="252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>
            <a:cxnSpLocks/>
          </p:cNvCxnSpPr>
          <p:nvPr/>
        </p:nvCxnSpPr>
        <p:spPr bwMode="auto">
          <a:xfrm flipH="1">
            <a:off x="5863579" y="6327322"/>
            <a:ext cx="1" cy="3360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>
            <a:cxnSpLocks/>
          </p:cNvCxnSpPr>
          <p:nvPr/>
        </p:nvCxnSpPr>
        <p:spPr bwMode="auto">
          <a:xfrm flipH="1">
            <a:off x="6007595" y="6549347"/>
            <a:ext cx="1" cy="3360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>
            <a:cxnSpLocks/>
          </p:cNvCxnSpPr>
          <p:nvPr/>
        </p:nvCxnSpPr>
        <p:spPr bwMode="auto">
          <a:xfrm flipH="1">
            <a:off x="6223619" y="6381328"/>
            <a:ext cx="1" cy="2100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>
            <a:cxnSpLocks/>
          </p:cNvCxnSpPr>
          <p:nvPr/>
        </p:nvCxnSpPr>
        <p:spPr bwMode="auto">
          <a:xfrm flipH="1">
            <a:off x="5215507" y="6309320"/>
            <a:ext cx="1" cy="2100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48" name="Picture 4" descr="ésultat de recherche d'images pour &quot;cible clip art&quot;&quot;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27475" y="2636912"/>
            <a:ext cx="1584175" cy="1584175"/>
          </a:xfrm>
          <a:prstGeom prst="rect">
            <a:avLst/>
          </a:prstGeom>
          <a:noFill/>
        </p:spPr>
      </p:pic>
      <p:pic>
        <p:nvPicPr>
          <p:cNvPr id="24" name="Picture 2" descr="https://www.eigsica.ma/wp-content/uploads/2014/01/iconediplomas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424578" y="3137178"/>
            <a:ext cx="625332" cy="583644"/>
          </a:xfrm>
          <a:prstGeom prst="rect">
            <a:avLst/>
          </a:prstGeom>
          <a:noFill/>
        </p:spPr>
      </p:pic>
      <p:sp>
        <p:nvSpPr>
          <p:cNvPr id="31" name="Cadre 30"/>
          <p:cNvSpPr/>
          <p:nvPr/>
        </p:nvSpPr>
        <p:spPr bwMode="auto">
          <a:xfrm>
            <a:off x="4297688" y="2299134"/>
            <a:ext cx="2790028" cy="2229150"/>
          </a:xfrm>
          <a:prstGeom prst="frame">
            <a:avLst>
              <a:gd name="adj1" fmla="val 191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latin typeface="Arial"/>
            </a:endParaRPr>
          </a:p>
        </p:txBody>
      </p:sp>
      <p:pic>
        <p:nvPicPr>
          <p:cNvPr id="21504" name="Image 2150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79204" y="3285070"/>
            <a:ext cx="2196180" cy="2952242"/>
          </a:xfrm>
          <a:prstGeom prst="rect">
            <a:avLst/>
          </a:prstGeom>
        </p:spPr>
      </p:pic>
      <p:sp>
        <p:nvSpPr>
          <p:cNvPr id="21505" name="Rectangle 21504"/>
          <p:cNvSpPr/>
          <p:nvPr/>
        </p:nvSpPr>
        <p:spPr bwMode="auto">
          <a:xfrm>
            <a:off x="2614947" y="4005064"/>
            <a:ext cx="1308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  <a:latin typeface="DIN Alternate"/>
                <a:ea typeface="DIN Alternate"/>
                <a:cs typeface="DIN Alternate"/>
              </a:rPr>
              <a:t>U</a:t>
            </a:r>
            <a:endParaRPr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06400" y="333375"/>
            <a:ext cx="484427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POURQUOI FAIRE USAGE DU JEU SÉRIEUX ?</a:t>
            </a:r>
            <a:endParaRPr/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246955" y="2060848"/>
            <a:ext cx="9790838" cy="468052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752012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14</a:t>
            </a:r>
            <a:endParaRPr lang="fr-FR"/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4" descr="ésultat de recherche d'images pour &quot;cible clip art&quot;&quot;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914745" y="2060848"/>
            <a:ext cx="1533011" cy="1533011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6400" y="908720"/>
            <a:ext cx="8785225" cy="1200329"/>
          </a:xfrm>
          <a:prstGeom prst="rect">
            <a:avLst/>
          </a:prstGeom>
          <a:noFill/>
          <a:ln>
            <a:noFill/>
          </a:ln>
        </p:spPr>
        <p:txBody>
          <a:bodyPr lIns="54000" rIns="54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12700" indent="-12700">
              <a:defRPr/>
            </a:pPr>
            <a:r>
              <a:rPr lang="fr-FR" sz="2400">
                <a:latin typeface="DIN Alternate"/>
                <a:ea typeface="DIN Alternate"/>
                <a:cs typeface="DIN Alternate"/>
              </a:rPr>
              <a:t>Pour designer notre expérience de jeu sérieux, nous avons réuni l’ensemble de tous ces éléments</a:t>
            </a:r>
            <a:r>
              <a:rPr lang="is-IS" sz="2400">
                <a:latin typeface="DIN Alternate"/>
                <a:ea typeface="DIN Alternate"/>
                <a:cs typeface="DIN Alternate"/>
              </a:rPr>
              <a:t>…</a:t>
            </a:r>
            <a:endParaRPr lang="fr-FR" sz="2400">
              <a:latin typeface="DIN Alternate"/>
              <a:ea typeface="DIN Alternate"/>
              <a:cs typeface="DIN Alternate"/>
            </a:endParaRPr>
          </a:p>
          <a:p>
            <a:pPr marL="12700" indent="-12700">
              <a:defRPr/>
            </a:pPr>
            <a:endParaRPr lang="fr-FR" sz="2400"/>
          </a:p>
        </p:txBody>
      </p:sp>
      <p:pic>
        <p:nvPicPr>
          <p:cNvPr id="4" name="Image 3"/>
          <p:cNvPicPr/>
          <p:nvPr/>
        </p:nvPicPr>
        <p:blipFill>
          <a:blip r:embed="rId4"/>
          <a:stretch/>
        </p:blipFill>
        <p:spPr bwMode="auto">
          <a:xfrm>
            <a:off x="1089896" y="4411695"/>
            <a:ext cx="4852021" cy="2329673"/>
          </a:xfrm>
          <a:prstGeom prst="rect">
            <a:avLst/>
          </a:prstGeom>
        </p:spPr>
      </p:pic>
      <p:pic>
        <p:nvPicPr>
          <p:cNvPr id="5" name="Picture 2" descr="https://www.eigsica.ma/wp-content/uploads/2014/01/iconediplomas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396415" y="2558524"/>
            <a:ext cx="576064" cy="537658"/>
          </a:xfrm>
          <a:prstGeom prst="rect">
            <a:avLst/>
          </a:prstGeom>
          <a:noFill/>
        </p:spPr>
      </p:pic>
      <p:sp>
        <p:nvSpPr>
          <p:cNvPr id="6" name="Plus 5"/>
          <p:cNvSpPr/>
          <p:nvPr/>
        </p:nvSpPr>
        <p:spPr bwMode="auto">
          <a:xfrm>
            <a:off x="5941917" y="5275791"/>
            <a:ext cx="497727" cy="504056"/>
          </a:xfrm>
          <a:prstGeom prst="mathPlus">
            <a:avLst>
              <a:gd name="adj1" fmla="val 23520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Accolade fermante 1"/>
          <p:cNvSpPr/>
          <p:nvPr/>
        </p:nvSpPr>
        <p:spPr bwMode="auto">
          <a:xfrm rot="16199999">
            <a:off x="4301942" y="724852"/>
            <a:ext cx="945877" cy="7365972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31132" y="3064112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Situation formelle</a:t>
            </a:r>
            <a:endParaRPr lang="fr-FR" sz="24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3" name="Cadre 12"/>
          <p:cNvSpPr/>
          <p:nvPr/>
        </p:nvSpPr>
        <p:spPr bwMode="auto">
          <a:xfrm>
            <a:off x="5673326" y="1996568"/>
            <a:ext cx="1918445" cy="1612376"/>
          </a:xfrm>
          <a:prstGeom prst="frame">
            <a:avLst>
              <a:gd name="adj1" fmla="val 191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latin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43199" y="2884910"/>
            <a:ext cx="833924" cy="1121013"/>
          </a:xfrm>
          <a:prstGeom prst="rect">
            <a:avLst/>
          </a:prstGeom>
        </p:spPr>
      </p:pic>
      <p:pic>
        <p:nvPicPr>
          <p:cNvPr id="15" name="Picture 2" descr="https://www.eigsica.ma/wp-content/uploads/2014/01/iconediplomas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632479" y="4724712"/>
            <a:ext cx="1620648" cy="151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6439644" y="6174861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/>
              <a:t>Scénario utilitaire</a:t>
            </a:r>
            <a:endParaRPr/>
          </a:p>
        </p:txBody>
      </p:sp>
      <p:sp>
        <p:nvSpPr>
          <p:cNvPr id="17" name="Rectangle 16"/>
          <p:cNvSpPr/>
          <p:nvPr/>
        </p:nvSpPr>
        <p:spPr bwMode="auto">
          <a:xfrm>
            <a:off x="5674604" y="3763219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/>
              <a:t>Objectif utilitaire</a:t>
            </a:r>
            <a:endParaRPr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06400" y="333375"/>
            <a:ext cx="2823209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DESIGN DE JEU SERIEUX</a:t>
            </a:r>
            <a:endParaRPr/>
          </a:p>
        </p:txBody>
      </p:sp>
      <p:sp>
        <p:nvSpPr>
          <p:cNvPr id="34" name="Rectangle 33"/>
          <p:cNvSpPr/>
          <p:nvPr/>
        </p:nvSpPr>
        <p:spPr bwMode="auto">
          <a:xfrm>
            <a:off x="8815908" y="1467102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406400" y="1844824"/>
            <a:ext cx="8785226" cy="482453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752012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15</a:t>
            </a:r>
            <a:endParaRPr lang="fr-FR"/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Très bien, mais comment on évalue dans tout ça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On perçoit deux dimensions :</a:t>
            </a:r>
            <a:endParaRPr/>
          </a:p>
          <a:p>
            <a:pPr algn="ctr">
              <a:defRPr/>
            </a:pPr>
            <a:endParaRPr lang="fr-FR" sz="3600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  <a:p>
            <a:pPr marL="571500" indent="-571500">
              <a:buFontTx/>
              <a:buChar char="-"/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Evaluer l’aspect </a:t>
            </a: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ludopédagogique</a:t>
            </a:r>
            <a:endParaRPr lang="fr-FR" sz="3600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  <a:p>
            <a:pPr marL="571500" indent="-571500">
              <a:buFontTx/>
              <a:buChar char="-"/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Evaluer les apprentissages</a:t>
            </a:r>
            <a:endParaRPr/>
          </a:p>
          <a:p>
            <a:pPr marL="571500" indent="-571500">
              <a:buFontTx/>
              <a:buChar char="-"/>
              <a:defRPr/>
            </a:pPr>
            <a:endParaRPr lang="fr-FR" sz="3600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  <a:p>
            <a:pPr marL="571500" indent="-571500">
              <a:buFontTx/>
              <a:buChar char="-"/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Mais peut-être y en a t-il d’autres encore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23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3020" y="1010331"/>
            <a:ext cx="8208912" cy="50829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 bwMode="auto">
          <a:xfrm>
            <a:off x="974725" y="6093296"/>
            <a:ext cx="769778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Alvarez, J., Chaumette, P. (2017), “Présentation d'un modèle dédié à l’évaluation d’activités 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ludo-pédagogiques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 et retours 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d’expériences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”, Revue APLIUT, 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https://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journals.openedition.org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/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apliut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/5659</a:t>
            </a:r>
            <a:endParaRPr lang="en-GB" sz="12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246955" y="980728"/>
            <a:ext cx="9790838" cy="576064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06400" y="333375"/>
            <a:ext cx="334854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EVALUATION DU JEU SÉRIEUX</a:t>
            </a:r>
            <a:endParaRPr/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752012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16</a:t>
            </a:r>
            <a:endParaRPr lang="fr-FR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4" descr="ésultat de recherche d'images pour &quot;cible clip art&quot;&quot;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50765" y="2224693"/>
            <a:ext cx="681607" cy="681607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5099" y="5733256"/>
            <a:ext cx="1093964" cy="1538966"/>
          </a:xfrm>
          <a:prstGeom prst="rect">
            <a:avLst/>
          </a:prstGeom>
        </p:spPr>
      </p:pic>
      <p:pic>
        <p:nvPicPr>
          <p:cNvPr id="81923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97888" y="-531440"/>
            <a:ext cx="14157564" cy="87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7912" y="4750289"/>
            <a:ext cx="648340" cy="982967"/>
          </a:xfrm>
          <a:prstGeom prst="rect">
            <a:avLst/>
          </a:prstGeom>
        </p:spPr>
      </p:pic>
      <p:pic>
        <p:nvPicPr>
          <p:cNvPr id="9" name="Picture 2" descr="https://www.eigsica.ma/wp-content/uploads/2014/01/iconediplomas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039044" y="3950142"/>
            <a:ext cx="793831" cy="740911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99612" y="3089746"/>
            <a:ext cx="466640" cy="6272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18712" y="1506657"/>
            <a:ext cx="322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>
                <a:latin typeface="DIN Alternate"/>
                <a:ea typeface="DIN Alternate"/>
                <a:cs typeface="DIN Alternate"/>
              </a:rPr>
              <a:t>Situation formelle</a:t>
            </a:r>
            <a:endParaRPr lang="fr-FR" sz="24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6" name="Cadre 15"/>
          <p:cNvSpPr/>
          <p:nvPr/>
        </p:nvSpPr>
        <p:spPr bwMode="auto">
          <a:xfrm>
            <a:off x="390525" y="2141637"/>
            <a:ext cx="748016" cy="769048"/>
          </a:xfrm>
          <a:prstGeom prst="frame">
            <a:avLst>
              <a:gd name="adj1" fmla="val 1916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076082" y="-347403"/>
            <a:ext cx="6294549" cy="136155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39823" y="6597352"/>
            <a:ext cx="4732269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0037794" y="1221514"/>
            <a:ext cx="4732269" cy="57358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9607996" y="6496379"/>
            <a:ext cx="4732269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46955" y="980728"/>
            <a:ext cx="9790838" cy="576064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06400" y="333375"/>
            <a:ext cx="3348545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EVALUATION DU JEU SÉRIEUX</a:t>
            </a:r>
            <a:endParaRPr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752012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17</a:t>
            </a:r>
            <a:endParaRPr lang="fr-FR"/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Il est intéressant de noter que ce modèle sert aussi à faire de la conception</a:t>
            </a:r>
            <a:r>
              <a:rPr lang="is-IS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…</a:t>
            </a:r>
            <a:endParaRPr lang="fr-FR" sz="2400">
              <a:solidFill>
                <a:schemeClr val="tx1"/>
              </a:solidFill>
              <a:latin typeface="DIN Condensed"/>
              <a:ea typeface="DIN Condensed"/>
              <a:cs typeface="DIN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969" name="Picture 2" descr="https://pbs.twimg.com/media/Dy4PzxiWsAA2mRy.jpg:large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9813" y="1922463"/>
            <a:ext cx="7704137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974725" y="6093097"/>
            <a:ext cx="769778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Source : 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Université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 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Catholique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 de Louvain : https://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bit.ly</a:t>
            </a:r>
            <a:r>
              <a:rPr lang="en-GB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/30UrUSF</a:t>
            </a:r>
            <a:endParaRPr/>
          </a:p>
        </p:txBody>
      </p:sp>
      <p:sp>
        <p:nvSpPr>
          <p:cNvPr id="83972" name="Rectangle 15"/>
          <p:cNvSpPr>
            <a:spLocks noChangeArrowheads="1"/>
          </p:cNvSpPr>
          <p:nvPr/>
        </p:nvSpPr>
        <p:spPr bwMode="auto">
          <a:xfrm>
            <a:off x="425400" y="932852"/>
            <a:ext cx="86423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>
                <a:latin typeface="DIN Alternate"/>
                <a:ea typeface="DIN Alternate"/>
                <a:cs typeface="DIN Alternate"/>
              </a:rPr>
              <a:t>Si le modèle CEPAJe semble prometteur, il convient de l’éprouver et de l’améliorer comme le propose </a:t>
            </a:r>
            <a:r>
              <a:rPr lang="fr-FR">
                <a:latin typeface="DIN Alternate"/>
                <a:ea typeface="DIN Alternate"/>
                <a:cs typeface="DIN Alternate"/>
              </a:rPr>
              <a:t>UCLouvain</a:t>
            </a:r>
            <a:r>
              <a:rPr lang="is-IS">
                <a:latin typeface="DIN Alternate"/>
                <a:ea typeface="DIN Alternate"/>
                <a:cs typeface="DIN Alternate"/>
              </a:rPr>
              <a:t>.</a:t>
            </a:r>
            <a:endParaRPr lang="fr-FR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LEVEL 3</a:t>
            </a:r>
            <a:endParaRPr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680004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23</a:t>
            </a:r>
            <a:endParaRPr lang="fr-FR"/>
          </a:p>
        </p:txBody>
      </p:sp>
      <p:sp>
        <p:nvSpPr>
          <p:cNvPr id="4" name="Rectangle 3"/>
          <p:cNvSpPr/>
          <p:nvPr/>
        </p:nvSpPr>
        <p:spPr bwMode="auto">
          <a:xfrm>
            <a:off x="3487316" y="1325841"/>
            <a:ext cx="144016" cy="1589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246955" y="1695172"/>
            <a:ext cx="9790838" cy="497418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06400" y="333375"/>
            <a:ext cx="3516091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Concevoir avec du jeu sérieux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Passer de l’évaluation à la conception</a:t>
            </a:r>
            <a:r>
              <a:rPr lang="is-IS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… </a:t>
            </a:r>
            <a:br>
              <a:rPr lang="is-IS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</a:br>
            <a:r>
              <a:rPr lang="is-IS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On boucle la boucle... C’est une itération.</a:t>
            </a:r>
            <a:endParaRPr lang="fr-FR" sz="2400">
              <a:solidFill>
                <a:schemeClr val="tx1"/>
              </a:solidFill>
              <a:latin typeface="DIN Condensed"/>
              <a:ea typeface="DIN Condensed"/>
              <a:cs typeface="DIN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 bwMode="auto">
          <a:xfrm flipH="1">
            <a:off x="3122896" y="3848343"/>
            <a:ext cx="12101724" cy="3901137"/>
          </a:xfrm>
          <a:prstGeom prst="arc">
            <a:avLst>
              <a:gd name="adj1" fmla="val 15383704"/>
              <a:gd name="adj2" fmla="val 2102287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1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Triangle rectangle 12"/>
          <p:cNvSpPr/>
          <p:nvPr/>
        </p:nvSpPr>
        <p:spPr bwMode="auto">
          <a:xfrm rot="6974344">
            <a:off x="5080631" y="1559085"/>
            <a:ext cx="154647" cy="196823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8" name="Picture 4" descr="ésultat de recherche d'images pour &quot;cible clip art&quot;&quot;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662507" y="4365104"/>
            <a:ext cx="3689776" cy="720080"/>
          </a:xfrm>
          <a:prstGeom prst="rect">
            <a:avLst/>
          </a:prstGeom>
          <a:noFill/>
        </p:spPr>
      </p:pic>
      <p:sp>
        <p:nvSpPr>
          <p:cNvPr id="3" name="Rectangle avec coins rognés du même côté 2"/>
          <p:cNvSpPr/>
          <p:nvPr/>
        </p:nvSpPr>
        <p:spPr bwMode="auto">
          <a:xfrm>
            <a:off x="7083336" y="3068960"/>
            <a:ext cx="848119" cy="1356991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398ED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Triangle rectangle 3"/>
          <p:cNvSpPr/>
          <p:nvPr/>
        </p:nvSpPr>
        <p:spPr bwMode="auto">
          <a:xfrm>
            <a:off x="7813112" y="4581128"/>
            <a:ext cx="376017" cy="144016"/>
          </a:xfrm>
          <a:prstGeom prst="rtTriangle">
            <a:avLst/>
          </a:prstGeom>
          <a:solidFill>
            <a:srgbClr val="398ED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riangle rectangle 4"/>
          <p:cNvSpPr/>
          <p:nvPr/>
        </p:nvSpPr>
        <p:spPr bwMode="auto">
          <a:xfrm flipH="1">
            <a:off x="6799684" y="4581128"/>
            <a:ext cx="437363" cy="144016"/>
          </a:xfrm>
          <a:prstGeom prst="rtTriangle">
            <a:avLst/>
          </a:prstGeom>
          <a:solidFill>
            <a:srgbClr val="398ED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Parallélogramme 1"/>
          <p:cNvSpPr/>
          <p:nvPr/>
        </p:nvSpPr>
        <p:spPr bwMode="auto">
          <a:xfrm>
            <a:off x="7237048" y="4425951"/>
            <a:ext cx="144016" cy="299193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Parallélogramme 6"/>
          <p:cNvSpPr/>
          <p:nvPr/>
        </p:nvSpPr>
        <p:spPr bwMode="auto">
          <a:xfrm flipH="1">
            <a:off x="7674412" y="4437112"/>
            <a:ext cx="138700" cy="299193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Vague 5"/>
          <p:cNvSpPr/>
          <p:nvPr/>
        </p:nvSpPr>
        <p:spPr bwMode="auto">
          <a:xfrm>
            <a:off x="8379480" y="2060848"/>
            <a:ext cx="1296144" cy="1500471"/>
          </a:xfrm>
          <a:prstGeom prst="wave">
            <a:avLst>
              <a:gd name="adj1" fmla="val 12500"/>
              <a:gd name="adj2" fmla="val 2822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Moins 8"/>
          <p:cNvSpPr/>
          <p:nvPr/>
        </p:nvSpPr>
        <p:spPr bwMode="auto">
          <a:xfrm rot="5400000">
            <a:off x="6752757" y="3559533"/>
            <a:ext cx="3300672" cy="303304"/>
          </a:xfrm>
          <a:prstGeom prst="mathMinus">
            <a:avLst>
              <a:gd name="adj1" fmla="val 23520"/>
            </a:avLst>
          </a:prstGeom>
          <a:solidFill>
            <a:srgbClr val="2F75B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11" name="Picture 2" descr="https://www.eigsica.ma/wp-content/uploads/2014/01/iconediplomas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76753" y="2444925"/>
            <a:ext cx="701597" cy="72008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 rot="6974344">
            <a:off x="4784194" y="1452358"/>
            <a:ext cx="351468" cy="37958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Triangle rectangle 13"/>
          <p:cNvSpPr/>
          <p:nvPr/>
        </p:nvSpPr>
        <p:spPr bwMode="auto">
          <a:xfrm rot="18121093" flipH="1">
            <a:off x="4688152" y="1369093"/>
            <a:ext cx="188284" cy="219221"/>
          </a:xfrm>
          <a:prstGeom prst="rtTriangl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26373" y="3312023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>
                <a:latin typeface="DIN Alternate"/>
                <a:ea typeface="DIN Alternate"/>
                <a:cs typeface="DIN Alternate"/>
              </a:rPr>
              <a:t>Utilitaire</a:t>
            </a:r>
            <a:endParaRPr lang="fr-FR" sz="1400"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2605665">
            <a:off x="4764556" y="1551794"/>
            <a:ext cx="431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>
                <a:latin typeface="DIN Alternate"/>
                <a:ea typeface="DIN Alternate"/>
                <a:cs typeface="DIN Alternate"/>
              </a:rPr>
              <a:t>Jeu</a:t>
            </a:r>
            <a:endParaRPr/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3415307" y="5805264"/>
            <a:ext cx="3600400" cy="648072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6065" y="5916934"/>
            <a:ext cx="34607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READY FOR QUESTIONS</a:t>
            </a:r>
            <a:r>
              <a:rPr lang="is-IS" sz="24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!</a:t>
            </a:r>
            <a:endParaRPr lang="fr-FR" sz="2400" b="1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90525" y="333375"/>
            <a:ext cx="3977371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MERCI POUR VOTRE ATTENTION</a:t>
            </a:r>
            <a:r>
              <a:rPr lang="is-IS" sz="28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… </a:t>
            </a:r>
            <a:endParaRPr lang="fr-FR" sz="2800" b="1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246955" y="980728"/>
            <a:ext cx="9790838" cy="461582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8" name="Rectangle à coins arrondis 47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680004" y="39537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18</a:t>
            </a:r>
            <a:endParaRPr lang="fr-FR"/>
          </a:p>
        </p:txBody>
      </p:sp>
      <p:sp>
        <p:nvSpPr>
          <p:cNvPr id="50" name="Triangle 49"/>
          <p:cNvSpPr/>
          <p:nvPr/>
        </p:nvSpPr>
        <p:spPr bwMode="auto">
          <a:xfrm rot="5400000">
            <a:off x="2716269" y="5970321"/>
            <a:ext cx="677998" cy="432048"/>
          </a:xfrm>
          <a:prstGeom prst="triangle">
            <a:avLst>
              <a:gd name="adj" fmla="val 50000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1" name="Triangle 50"/>
          <p:cNvSpPr/>
          <p:nvPr/>
        </p:nvSpPr>
        <p:spPr bwMode="auto">
          <a:xfrm rot="16199999">
            <a:off x="7036750" y="5970321"/>
            <a:ext cx="677998" cy="432048"/>
          </a:xfrm>
          <a:prstGeom prst="triangle">
            <a:avLst>
              <a:gd name="adj" fmla="val 50000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8167836" y="333375"/>
            <a:ext cx="1368152" cy="4473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311852" y="405383"/>
            <a:ext cx="1152879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LEVEL UP!</a:t>
            </a:r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5964" y="1124744"/>
            <a:ext cx="2073278" cy="20864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57519" y="3284984"/>
            <a:ext cx="2068103" cy="2081620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806245" y="2732845"/>
            <a:ext cx="3610732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Petit questionnaire / recherche</a:t>
            </a:r>
            <a:endParaRPr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832280" y="4931986"/>
            <a:ext cx="3266663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Petite surprise / ressources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462533" y="879684"/>
            <a:ext cx="9361487" cy="677108"/>
          </a:xfrm>
          <a:prstGeom prst="rect">
            <a:avLst/>
          </a:prstGeom>
          <a:noFill/>
          <a:ln>
            <a:noFill/>
          </a:ln>
        </p:spPr>
        <p:txBody>
          <a:bodyPr lIns="54000" rIns="54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12700" indent="-12700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Initiation à une activité de jeu d’évasion en ligne</a:t>
            </a:r>
            <a:endParaRPr/>
          </a:p>
          <a:p>
            <a:pPr marL="12700" indent="-12700">
              <a:defRPr/>
            </a:pPr>
            <a:endParaRPr lang="en-US">
              <a:ea typeface="Gulim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1</a:t>
            </a:r>
            <a:endParaRPr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90525" y="333375"/>
            <a:ext cx="2435282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Qui sommes-nous ?</a:t>
            </a:r>
            <a:endParaRPr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606995" y="1873860"/>
            <a:ext cx="9416245" cy="4651485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6615" y="1196752"/>
            <a:ext cx="7659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http://</a:t>
            </a:r>
            <a:r>
              <a:rPr lang="fr-FR" sz="24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www.inspe-lille-hdf.fr</a:t>
            </a:r>
            <a:r>
              <a:rPr lang="fr-FR" sz="24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/spip.php?article519</a:t>
            </a:r>
            <a:endParaRPr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4885" y="2204865"/>
            <a:ext cx="6718896" cy="39080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79354" y="1988840"/>
            <a:ext cx="2467771" cy="18461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17627" y="4149079"/>
            <a:ext cx="2034385" cy="206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Précisions</a:t>
            </a:r>
            <a:r>
              <a:rPr lang="is-IS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…</a:t>
            </a:r>
            <a:endParaRPr lang="fr-FR" sz="3600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 noGrp="1"/>
          </p:cNvSpPr>
          <p:nvPr>
            <p:ph type="body" sz="half" idx="1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 marL="0" indent="0" algn="ctr">
              <a:buFont typeface="Wingdings"/>
              <a:buNone/>
              <a:defRPr/>
            </a:pPr>
            <a:endParaRPr lang="fr-FR" sz="2000" b="1" i="1">
              <a:solidFill>
                <a:schemeClr val="bg2"/>
              </a:solidFill>
              <a:latin typeface="Helvetica 45 Light"/>
              <a:ea typeface="ＭＳ Ｐゴシック"/>
            </a:endParaRPr>
          </a:p>
          <a:p>
            <a:pPr marL="0" indent="0" algn="ctr">
              <a:buFont typeface="Wingdings"/>
              <a:buNone/>
              <a:defRPr/>
            </a:pPr>
            <a:endParaRPr lang="fr-FR" sz="1800" b="1">
              <a:solidFill>
                <a:srgbClr val="F5800B"/>
              </a:solidFill>
              <a:latin typeface="Helvetica 45 Light"/>
              <a:ea typeface="ＭＳ Ｐゴシック"/>
            </a:endParaRP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423069" y="1115509"/>
            <a:ext cx="9361487" cy="1015663"/>
          </a:xfrm>
          <a:prstGeom prst="rect">
            <a:avLst/>
          </a:prstGeom>
          <a:noFill/>
          <a:ln>
            <a:noFill/>
          </a:ln>
        </p:spPr>
        <p:txBody>
          <a:bodyPr lIns="54000" rIns="54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12700" indent="-12700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Le jeu est une approche subjective</a:t>
            </a:r>
            <a:r>
              <a:rPr lang="is-IS" sz="2000" b="1">
                <a:latin typeface="DIN Alternate"/>
                <a:ea typeface="DIN Alternate"/>
                <a:cs typeface="DIN Alternate"/>
              </a:rPr>
              <a:t>… </a:t>
            </a:r>
            <a:endParaRPr/>
          </a:p>
          <a:p>
            <a:pPr marL="12700" indent="-12700">
              <a:defRPr/>
            </a:pPr>
            <a:r>
              <a:rPr lang="is-IS" sz="2000" b="1">
                <a:latin typeface="DIN Alternate"/>
                <a:ea typeface="DIN Alternate"/>
                <a:cs typeface="DIN Alternate"/>
              </a:rPr>
              <a:t>La ludopédagogie,</a:t>
            </a:r>
            <a:r>
              <a:rPr lang="fr-FR" sz="2000" b="1">
                <a:latin typeface="DIN Alternate"/>
                <a:ea typeface="DIN Alternate"/>
                <a:cs typeface="DIN Alternate"/>
              </a:rPr>
              <a:t> c’est l’idée de concevoir des activités, des expériences</a:t>
            </a:r>
            <a:r>
              <a:rPr lang="fr-FR" sz="2000">
                <a:latin typeface="DIN Alternate"/>
                <a:ea typeface="DIN Alternate"/>
                <a:cs typeface="DIN Alternate"/>
              </a:rPr>
              <a:t> associant du jeu</a:t>
            </a:r>
            <a:r>
              <a:rPr lang="is-IS" sz="2000">
                <a:latin typeface="DIN Alternate"/>
                <a:ea typeface="DIN Alternate"/>
                <a:cs typeface="DIN Alternate"/>
              </a:rPr>
              <a:t>… Cela va au-delà de la conception du seul artefact de jeu</a:t>
            </a:r>
            <a:r>
              <a:rPr lang="fr-FR" sz="2000">
                <a:latin typeface="DIN Alternate"/>
                <a:ea typeface="DIN Alternate"/>
                <a:cs typeface="DIN Alternate"/>
              </a:rPr>
              <a:t>.</a:t>
            </a:r>
            <a:endParaRPr lang="en-US">
              <a:ea typeface="Gulim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1</a:t>
            </a:r>
            <a:endParaRPr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90525" y="333375"/>
            <a:ext cx="2670924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Debriefing</a:t>
            </a: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 – Activité 1</a:t>
            </a:r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rcRect l="17335" t="29484" r="25742" b="39669"/>
          <a:stretch/>
        </p:blipFill>
        <p:spPr bwMode="auto">
          <a:xfrm>
            <a:off x="1123024" y="2711809"/>
            <a:ext cx="7785264" cy="3164302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 bwMode="auto">
          <a:xfrm>
            <a:off x="534556" y="2264678"/>
            <a:ext cx="8856985" cy="403244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054828" y="5865078"/>
            <a:ext cx="372820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Formation « Serious Game », (Alvarez, Medialille, 2019)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3020" y="2780928"/>
            <a:ext cx="87129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Essayons à présent de mobiliser du jeu dans</a:t>
            </a:r>
            <a:endParaRPr/>
          </a:p>
          <a:p>
            <a:pPr algn="ctr">
              <a:defRPr/>
            </a:pPr>
            <a:r>
              <a:rPr lang="fr-FR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une séquence pédagogique</a:t>
            </a:r>
            <a:r>
              <a:rPr lang="is-IS" sz="3600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…</a:t>
            </a:r>
            <a:endParaRPr lang="fr-FR" sz="3600">
              <a:solidFill>
                <a:srgbClr val="EF7B11"/>
              </a:solidFill>
              <a:latin typeface="DIN Condensed"/>
              <a:ea typeface="DIN Condensed"/>
              <a:cs typeface="DIN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 noGrp="1"/>
          </p:cNvSpPr>
          <p:nvPr>
            <p:ph type="body" sz="half" idx="1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 marL="0" indent="0" algn="ctr">
              <a:buFont typeface="Wingdings"/>
              <a:buNone/>
              <a:defRPr/>
            </a:pPr>
            <a:endParaRPr lang="fr-FR" sz="2000" b="1" i="1">
              <a:solidFill>
                <a:schemeClr val="bg2"/>
              </a:solidFill>
              <a:latin typeface="Helvetica 45 Light"/>
              <a:ea typeface="ＭＳ Ｐゴシック"/>
            </a:endParaRPr>
          </a:p>
          <a:p>
            <a:pPr marL="0" indent="0" algn="ctr">
              <a:buFont typeface="Wingdings"/>
              <a:buNone/>
              <a:defRPr/>
            </a:pPr>
            <a:endParaRPr lang="fr-FR" sz="1800" b="1">
              <a:solidFill>
                <a:srgbClr val="F5800B"/>
              </a:solidFill>
              <a:latin typeface="Helvetica 45 Light"/>
              <a:ea typeface="ＭＳ Ｐゴシック"/>
            </a:endParaRP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423069" y="1115509"/>
            <a:ext cx="9361487" cy="707886"/>
          </a:xfrm>
          <a:prstGeom prst="rect">
            <a:avLst/>
          </a:prstGeom>
          <a:noFill/>
          <a:ln>
            <a:noFill/>
          </a:ln>
        </p:spPr>
        <p:txBody>
          <a:bodyPr lIns="54000" rIns="54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12700" indent="-12700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Jeu de piste en lien avec l’exploration de connaissance sur la thématique du jeu sérieux</a:t>
            </a:r>
            <a:r>
              <a:rPr lang="is-IS" sz="2000" b="1">
                <a:latin typeface="DIN Alternate"/>
                <a:ea typeface="DIN Alternate"/>
                <a:cs typeface="DIN Alternate"/>
              </a:rPr>
              <a:t>…</a:t>
            </a:r>
            <a:endParaRPr lang="en-US">
              <a:ea typeface="Gulim"/>
            </a:endParaRPr>
          </a:p>
        </p:txBody>
      </p:sp>
      <p:sp>
        <p:nvSpPr>
          <p:cNvPr id="52228" name="Rectangle 16"/>
          <p:cNvSpPr>
            <a:spLocks noChangeArrowheads="1"/>
          </p:cNvSpPr>
          <p:nvPr/>
        </p:nvSpPr>
        <p:spPr bwMode="auto">
          <a:xfrm>
            <a:off x="834671" y="5086103"/>
            <a:ext cx="3237233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fr-FR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Vidéo Serious Game – Qu’est-ce que c’est</a:t>
            </a:r>
            <a:r>
              <a:rPr lang="fr-FR" sz="12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, 2018</a:t>
            </a:r>
            <a:endParaRPr lang="fr-FR" sz="12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2</a:t>
            </a:r>
            <a:endParaRPr lang="fr-FR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606995" y="2106805"/>
            <a:ext cx="9416245" cy="441854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299580" y="2335271"/>
            <a:ext cx="55587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L’objectif est d’atteindre le premier cadenas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 sz="20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Vous pouvez œuvrer seul ou en équipe.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 sz="20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Il convient de rechercher des indices en lien avec la « quête de connaissances ».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 sz="20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Attention parfois certains indices pour avancer sont invisibles ou en lien avec les éléments cherchés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 sz="20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 Vous avez 25 mn pour essayer d’ouvrir le premier cadenas</a:t>
            </a:r>
            <a:r>
              <a:rPr lang="is-IS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…</a:t>
            </a:r>
            <a:endParaRPr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1</a:t>
            </a:r>
            <a:endParaRPr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90525" y="333375"/>
            <a:ext cx="3353290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MISE EN PRATIQUE – Activité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4242" y="2380586"/>
            <a:ext cx="3356893" cy="2560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 noGrp="1"/>
          </p:cNvSpPr>
          <p:nvPr>
            <p:ph type="body" sz="half" idx="1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 marL="0" indent="0" algn="ctr">
              <a:buFont typeface="Wingdings"/>
              <a:buNone/>
              <a:defRPr/>
            </a:pPr>
            <a:endParaRPr lang="fr-FR" sz="2000" b="1" i="1">
              <a:solidFill>
                <a:schemeClr val="bg2"/>
              </a:solidFill>
              <a:latin typeface="Helvetica 45 Light"/>
              <a:ea typeface="ＭＳ Ｐゴシック"/>
            </a:endParaRPr>
          </a:p>
          <a:p>
            <a:pPr marL="0" indent="0" algn="ctr">
              <a:buFont typeface="Wingdings"/>
              <a:buNone/>
              <a:defRPr/>
            </a:pPr>
            <a:endParaRPr lang="fr-FR" sz="1800" b="1">
              <a:solidFill>
                <a:srgbClr val="F5800B"/>
              </a:solidFill>
              <a:latin typeface="Helvetica 45 Light"/>
              <a:ea typeface="ＭＳ Ｐゴシック"/>
            </a:endParaRP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423069" y="1115509"/>
            <a:ext cx="9361487" cy="677108"/>
          </a:xfrm>
          <a:prstGeom prst="rect">
            <a:avLst/>
          </a:prstGeom>
          <a:noFill/>
          <a:ln>
            <a:noFill/>
          </a:ln>
        </p:spPr>
        <p:txBody>
          <a:bodyPr lIns="54000" rIns="54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12700" indent="-12700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Merci de renseigner le questionnaire suivant : </a:t>
            </a:r>
            <a:endParaRPr/>
          </a:p>
          <a:p>
            <a:pPr marL="12700" indent="-12700">
              <a:defRPr/>
            </a:pPr>
            <a:r>
              <a:rPr lang="fr-FR" u="sng">
                <a:ea typeface="Gulim"/>
                <a:hlinkClick r:id="rId3" tooltip="https://forms.gle/XYaNoCwTPkBPggu5A"/>
              </a:rPr>
              <a:t>https://forms.gle/XYaNoCwTPkBPggu5A</a:t>
            </a:r>
            <a:r>
              <a:rPr lang="fr-FR">
                <a:ea typeface="Gulim"/>
              </a:rPr>
              <a:t> </a:t>
            </a:r>
            <a:endParaRPr lang="en-US">
              <a:ea typeface="Gulim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1</a:t>
            </a:r>
            <a:endParaRPr lang="fr-FR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1</a:t>
            </a:r>
            <a:endParaRPr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90525" y="333375"/>
            <a:ext cx="2537874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Debriefing</a:t>
            </a: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 – Activité</a:t>
            </a:r>
            <a:endParaRPr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534556" y="2264678"/>
            <a:ext cx="8856985" cy="4032448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2991" y="2402930"/>
            <a:ext cx="4546893" cy="37087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2963" y="2636912"/>
            <a:ext cx="3006546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 noGrp="1"/>
          </p:cNvSpPr>
          <p:nvPr>
            <p:ph type="body" sz="half" idx="1"/>
          </p:nvPr>
        </p:nvSpPr>
        <p:spPr bwMode="auto">
          <a:xfrm>
            <a:off x="533399" y="1812707"/>
            <a:ext cx="4570413" cy="4114800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buFont typeface="Wingdings"/>
              <a:buNone/>
              <a:defRPr/>
            </a:pPr>
            <a:endParaRPr lang="fr-FR" sz="2000" b="1" i="1">
              <a:solidFill>
                <a:schemeClr val="bg2"/>
              </a:solidFill>
              <a:latin typeface="Helvetica 45 Light"/>
              <a:ea typeface="ＭＳ Ｐゴシック"/>
            </a:endParaRPr>
          </a:p>
          <a:p>
            <a:pPr marL="0" indent="0" algn="ctr">
              <a:buFont typeface="Wingdings"/>
              <a:buNone/>
              <a:defRPr/>
            </a:pPr>
            <a:endParaRPr lang="fr-FR" sz="1800" b="1">
              <a:solidFill>
                <a:srgbClr val="F5800B"/>
              </a:solidFill>
              <a:latin typeface="Helvetica 45 Light"/>
              <a:ea typeface="ＭＳ Ｐゴシック"/>
            </a:endParaRP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423069" y="1115509"/>
            <a:ext cx="9361487" cy="1015663"/>
          </a:xfrm>
          <a:prstGeom prst="rect">
            <a:avLst/>
          </a:prstGeom>
          <a:noFill/>
          <a:ln>
            <a:noFill/>
          </a:ln>
        </p:spPr>
        <p:txBody>
          <a:bodyPr lIns="54000" rIns="54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12700" indent="-12700">
              <a:defRPr/>
            </a:pPr>
            <a:r>
              <a:rPr lang="fr-FR" sz="2000" b="1">
                <a:latin typeface="DIN Alternate"/>
                <a:ea typeface="DIN Alternate"/>
                <a:cs typeface="DIN Alternate"/>
              </a:rPr>
              <a:t>Le temps est écoulé</a:t>
            </a:r>
            <a:r>
              <a:rPr lang="is-IS" sz="2000" b="1">
                <a:latin typeface="DIN Alternate"/>
                <a:ea typeface="DIN Alternate"/>
                <a:cs typeface="DIN Alternate"/>
              </a:rPr>
              <a:t>… Pour des contraintes temporelles, nous avons juste fait vivre une expérience de jeu sérieux. </a:t>
            </a:r>
            <a:r>
              <a:rPr lang="fr-FR" sz="2000" b="1">
                <a:latin typeface="DIN Alternate"/>
                <a:ea typeface="DIN Alternate"/>
                <a:cs typeface="DIN Alternate"/>
              </a:rPr>
              <a:t>Importance des groupes… On questionne les participants... </a:t>
            </a:r>
            <a:endParaRPr lang="en-US">
              <a:ea typeface="Gulim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9607997" y="326059"/>
            <a:ext cx="511452" cy="447307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52012" y="395372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EF7B11"/>
                </a:solidFill>
                <a:latin typeface="DIN Condensed"/>
                <a:ea typeface="DIN Condensed"/>
                <a:cs typeface="DIN Condensed"/>
              </a:rPr>
              <a:t>3</a:t>
            </a:r>
            <a:endParaRPr lang="fr-FR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605059" y="2324812"/>
            <a:ext cx="9416245" cy="3336436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rgbClr val="2F75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299580" y="2551294"/>
            <a:ext cx="5558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Qu’avez-vous ressenti 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 sz="20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Qu’avez-vous le sentiment d’avoir appris 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 sz="20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Pensez-vous pouvoir appliquer cette expérience à vos propres activités 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 sz="2000">
              <a:solidFill>
                <a:srgbClr val="2F75B8"/>
              </a:solidFill>
              <a:latin typeface="DIN Alternate"/>
              <a:ea typeface="DIN Alternate"/>
              <a:cs typeface="DIN Alternat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000">
                <a:solidFill>
                  <a:srgbClr val="2F75B8"/>
                </a:solidFill>
                <a:latin typeface="DIN Alternate"/>
                <a:ea typeface="DIN Alternate"/>
                <a:cs typeface="DIN Alternate"/>
              </a:rPr>
              <a:t>Que pourrait-on faire pour améliorer l’expérience ?</a:t>
            </a:r>
            <a:endParaRPr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599513" y="333375"/>
            <a:ext cx="936475" cy="447307"/>
          </a:xfrm>
          <a:prstGeom prst="roundRect">
            <a:avLst>
              <a:gd name="adj" fmla="val 16667"/>
            </a:avLst>
          </a:prstGeom>
          <a:solidFill>
            <a:srgbClr val="EF7B11"/>
          </a:solidFill>
          <a:ln w="12700" cap="flat" cmpd="sng" algn="ctr">
            <a:solidFill>
              <a:srgbClr val="EF7B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5720" rIns="54000" bIns="45720" numCol="1" rtlCol="0" anchor="ctr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99513" y="405383"/>
            <a:ext cx="9364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400" b="1">
                <a:solidFill>
                  <a:schemeClr val="bg1"/>
                </a:solidFill>
                <a:latin typeface="DIN Condensed"/>
                <a:ea typeface="DIN Condensed"/>
                <a:cs typeface="DIN Condensed"/>
              </a:rPr>
              <a:t>LEVEL 2</a:t>
            </a:r>
            <a:endParaRPr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90525" y="333375"/>
            <a:ext cx="2537874" cy="4801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Debriefing</a:t>
            </a:r>
            <a:r>
              <a:rPr lang="fr-FR" sz="2800" b="1">
                <a:solidFill>
                  <a:srgbClr val="2F75B8"/>
                </a:solidFill>
                <a:latin typeface="DIN Condensed"/>
                <a:ea typeface="DIN Condensed"/>
                <a:cs typeface="DIN Condensed"/>
              </a:rPr>
              <a:t> – Activité</a:t>
            </a:r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9548" y="2692661"/>
            <a:ext cx="3274867" cy="245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dele_blanc">
  <a:themeElements>
    <a:clrScheme name="Personnalisée 1">
      <a:dk1>
        <a:srgbClr val="000000"/>
      </a:dk1>
      <a:lt1>
        <a:srgbClr val="FFFFFF"/>
      </a:lt1>
      <a:dk2>
        <a:srgbClr val="FF0000"/>
      </a:dk2>
      <a:lt2>
        <a:srgbClr val="919191"/>
      </a:lt2>
      <a:accent1>
        <a:srgbClr val="029DB8"/>
      </a:accent1>
      <a:accent2>
        <a:srgbClr val="018737"/>
      </a:accent2>
      <a:accent3>
        <a:srgbClr val="FFFFFF"/>
      </a:accent3>
      <a:accent4>
        <a:srgbClr val="000000"/>
      </a:accent4>
      <a:accent5>
        <a:srgbClr val="AACCD8"/>
      </a:accent5>
      <a:accent6>
        <a:srgbClr val="017A31"/>
      </a:accent6>
      <a:hlink>
        <a:srgbClr val="FFAB00"/>
      </a:hlink>
      <a:folHlink>
        <a:srgbClr val="91369D"/>
      </a:folHlink>
    </a:clrScheme>
    <a:fontScheme name="modele_blanc">
      <a:majorFont>
        <a:latin typeface="Helvetica 45 Light"/>
        <a:ea typeface="Arial"/>
        <a:cs typeface="Arial"/>
      </a:majorFont>
      <a:minorFont>
        <a:latin typeface="Arial Unicode M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modele_blanc 1">
        <a:dk1>
          <a:srgbClr val="919191"/>
        </a:dk1>
        <a:lt1>
          <a:srgbClr val="FFFFFF"/>
        </a:lt1>
        <a:dk2>
          <a:srgbClr val="000000"/>
        </a:dk2>
        <a:lt2>
          <a:srgbClr val="FF0000"/>
        </a:lt2>
        <a:accent1>
          <a:srgbClr val="029DB8"/>
        </a:accent1>
        <a:accent2>
          <a:srgbClr val="018737"/>
        </a:accent2>
        <a:accent3>
          <a:srgbClr val="AAAAAA"/>
        </a:accent3>
        <a:accent4>
          <a:srgbClr val="DADADA"/>
        </a:accent4>
        <a:accent5>
          <a:srgbClr val="AACCD8"/>
        </a:accent5>
        <a:accent6>
          <a:srgbClr val="017A31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onlyoffice/8.0.1.31</Application>
  <DocSecurity>0</DocSecurity>
  <PresentationFormat>Diapositives 35 mm</PresentationFormat>
  <Paragraphs>0</Paragraphs>
  <Slides>29</Slides>
  <Notes>29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dc:identifier/>
  <dc:language/>
  <cp:lastModifiedBy>Anonyme</cp:lastModifiedBy>
  <cp:revision>498</cp:revision>
  <dcterms:created xsi:type="dcterms:W3CDTF">2019-06-04T15:30:49Z</dcterms:created>
  <dcterms:modified xsi:type="dcterms:W3CDTF">2024-04-30T07:07:30Z</dcterms:modified>
  <cp:category/>
  <cp:contentStatus/>
  <cp:version/>
</cp:coreProperties>
</file>